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73" r:id="rId3"/>
    <p:sldId id="276" r:id="rId4"/>
    <p:sldId id="269" r:id="rId5"/>
    <p:sldId id="270" r:id="rId6"/>
    <p:sldId id="271" r:id="rId7"/>
    <p:sldId id="272" r:id="rId8"/>
    <p:sldId id="275" r:id="rId9"/>
    <p:sldId id="274"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182"/>
    <p:restoredTop sz="96327"/>
  </p:normalViewPr>
  <p:slideViewPr>
    <p:cSldViewPr snapToGrid="0" snapToObjects="1">
      <p:cViewPr varScale="1">
        <p:scale>
          <a:sx n="125" d="100"/>
          <a:sy n="125" d="100"/>
        </p:scale>
        <p:origin x="160" y="6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tiff>
</file>

<file path=ppt/media/image11.tiff>
</file>

<file path=ppt/media/image12.tiff>
</file>

<file path=ppt/media/image13.tiff>
</file>

<file path=ppt/media/image14.tiff>
</file>

<file path=ppt/media/image2.pn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2A45E5-41D6-2648-95E1-52E3A9E4417B}" type="datetimeFigureOut">
              <a:rPr lang="en-US" smtClean="0"/>
              <a:t>12/3/20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CE77B8-FA80-5342-9D18-49DA992F1B7C}" type="slidenum">
              <a:rPr lang="en-US" smtClean="0"/>
              <a:t>‹#›</a:t>
            </a:fld>
            <a:endParaRPr lang="en-US"/>
          </a:p>
        </p:txBody>
      </p:sp>
    </p:spTree>
    <p:extLst>
      <p:ext uri="{BB962C8B-B14F-4D97-AF65-F5344CB8AC3E}">
        <p14:creationId xmlns:p14="http://schemas.microsoft.com/office/powerpoint/2010/main" val="2875672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Data </a:t>
            </a:r>
            <a:r>
              <a:rPr lang="en-US" dirty="0" err="1"/>
              <a:t>url</a:t>
            </a:r>
            <a:r>
              <a:rPr lang="en-US" dirty="0"/>
              <a:t>: https://</a:t>
            </a:r>
            <a:r>
              <a:rPr lang="en-US" dirty="0" err="1"/>
              <a:t>www.google.com</a:t>
            </a:r>
            <a:r>
              <a:rPr lang="en-US" dirty="0"/>
              <a:t>/</a:t>
            </a:r>
            <a:r>
              <a:rPr lang="en-US" dirty="0" err="1"/>
              <a:t>imgres?imgurl</a:t>
            </a:r>
            <a:r>
              <a:rPr lang="en-US" dirty="0"/>
              <a:t>=https%3A%2F%2Fcdn3.iconfinder.com%2Fdata%2Ficons%2Felastic-search-line%2F128%2FElastic_Search_-_Line-05-512.png&amp;imgrefurl=https%3A%2F%2Fwww.iconfinder.com%2Ficons%2F4665701%2Fdata_data_source_database_elastic_search_search_data_icon&amp;tbnid=</a:t>
            </a:r>
            <a:r>
              <a:rPr lang="en-US" dirty="0" err="1"/>
              <a:t>dqN_fINWpMsvQM&amp;vet</a:t>
            </a:r>
            <a:r>
              <a:rPr lang="en-US" dirty="0"/>
              <a:t>=12ahUKEwi2xK-71sjnAhVGa6wKHXXYATEQMygAegUIARCBAg..i&amp;docid=wfCWf4QNJdT3VM&amp;w=512&amp;h=512&amp;q=data%20icon&amp;ved=2ahUKEwi2xK-71sjnAhVGa6wKHXXYATEQMygAegUIARCBAg</a:t>
            </a:r>
          </a:p>
          <a:p>
            <a:r>
              <a:rPr lang="en-US" dirty="0"/>
              <a:t>Database: https://</a:t>
            </a:r>
            <a:r>
              <a:rPr lang="en-US" dirty="0" err="1"/>
              <a:t>static.thenounproject.com</a:t>
            </a:r>
            <a:r>
              <a:rPr lang="en-US" dirty="0"/>
              <a:t>/</a:t>
            </a:r>
            <a:r>
              <a:rPr lang="en-US" dirty="0" err="1"/>
              <a:t>png</a:t>
            </a:r>
            <a:r>
              <a:rPr lang="en-US" dirty="0"/>
              <a:t>/9658-200.png</a:t>
            </a:r>
          </a:p>
          <a:p>
            <a:r>
              <a:rPr lang="en-US" dirty="0" err="1"/>
              <a:t>Api</a:t>
            </a:r>
            <a:r>
              <a:rPr lang="en-US" dirty="0"/>
              <a:t>: https://</a:t>
            </a:r>
            <a:r>
              <a:rPr lang="en-US" dirty="0" err="1"/>
              <a:t>static.thenounproject.com</a:t>
            </a:r>
            <a:r>
              <a:rPr lang="en-US" dirty="0"/>
              <a:t>/</a:t>
            </a:r>
            <a:r>
              <a:rPr lang="en-US" dirty="0" err="1"/>
              <a:t>png</a:t>
            </a:r>
            <a:r>
              <a:rPr lang="en-US" dirty="0"/>
              <a:t>/410844-200.png</a:t>
            </a:r>
          </a:p>
          <a:p>
            <a:r>
              <a:rPr lang="en-US" dirty="0"/>
              <a:t>Data preprocessing: https://cdn4.iconfinder.com/data/icons/internet-of-things-34/66/10-512.png</a:t>
            </a:r>
          </a:p>
          <a:p>
            <a:r>
              <a:rPr lang="en-US" dirty="0" err="1"/>
              <a:t>Javascript</a:t>
            </a:r>
            <a:r>
              <a:rPr lang="en-US" dirty="0"/>
              <a:t>: https://</a:t>
            </a:r>
            <a:r>
              <a:rPr lang="en-US" dirty="0" err="1"/>
              <a:t>cdn.iconscout.com</a:t>
            </a:r>
            <a:r>
              <a:rPr lang="en-US" dirty="0"/>
              <a:t>/icon/free/png-256/javascript-20-555998.png</a:t>
            </a:r>
          </a:p>
          <a:p>
            <a:r>
              <a:rPr lang="en-US" dirty="0"/>
              <a:t>Data visualization: https://</a:t>
            </a:r>
            <a:r>
              <a:rPr lang="en-US" dirty="0" err="1"/>
              <a:t>pngimage.net</a:t>
            </a:r>
            <a:r>
              <a:rPr lang="en-US" dirty="0"/>
              <a:t>/</a:t>
            </a:r>
            <a:r>
              <a:rPr lang="en-US" dirty="0" err="1"/>
              <a:t>wp</a:t>
            </a:r>
            <a:r>
              <a:rPr lang="en-US" dirty="0"/>
              <a:t>-content/uploads/2018/06/graph-button-png-2.png</a:t>
            </a:r>
          </a:p>
        </p:txBody>
      </p:sp>
    </p:spTree>
    <p:extLst>
      <p:ext uri="{BB962C8B-B14F-4D97-AF65-F5344CB8AC3E}">
        <p14:creationId xmlns:p14="http://schemas.microsoft.com/office/powerpoint/2010/main" val="5760174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551D-E567-9941-B132-E8E46C352E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16ED551-E7ED-1F4D-9D9B-406920CBF8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F52D7F-D557-1240-A6C3-333322828C40}"/>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82F0F5A9-7F88-AF4F-99A3-88DC8A3B23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29E3DD-7617-214C-8AB6-CFD274CC7807}"/>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536808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FDDFF-BA7F-AB42-904E-B2AFB2C85A8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F23B4D6-0FE9-CA4F-BEC1-D2F5DCB4EE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94FC4E-A154-7144-8F32-A36531D1CF51}"/>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BF4DDACC-202E-AC4A-AECE-5FCC7F267B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E7375F-7761-1547-9B71-39B7867D333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283499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7C12B6-8811-5148-8EB5-6FB0BF1BA98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920B326-66CF-7541-8DA4-DABD8EBCC6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5EE4CC-E590-E44F-87C4-5789694F183F}"/>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DD8CB774-EE92-7B41-B44D-A5E007123F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395D2E-D05F-284F-9F4A-EE3C1936F33C}"/>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5580713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9. Text Only">
  <p:cSld name="9. Text 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16400" y="0"/>
            <a:ext cx="12224800" cy="7116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32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9" name="Google Shape;79;p10"/>
          <p:cNvSpPr txBox="1">
            <a:spLocks noGrp="1"/>
          </p:cNvSpPr>
          <p:nvPr>
            <p:ph type="subTitle" idx="1"/>
          </p:nvPr>
        </p:nvSpPr>
        <p:spPr>
          <a:xfrm>
            <a:off x="0" y="901300"/>
            <a:ext cx="12192000" cy="4864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0" name="Google Shape;80;p10"/>
          <p:cNvCxnSpPr/>
          <p:nvPr/>
        </p:nvCxnSpPr>
        <p:spPr>
          <a:xfrm>
            <a:off x="365833" y="853440"/>
            <a:ext cx="11460800" cy="13600"/>
          </a:xfrm>
          <a:prstGeom prst="straightConnector1">
            <a:avLst/>
          </a:prstGeom>
          <a:noFill/>
          <a:ln w="9525" cap="flat" cmpd="sng">
            <a:solidFill>
              <a:schemeClr val="dk2"/>
            </a:solidFill>
            <a:prstDash val="solid"/>
            <a:round/>
            <a:headEnd type="none" w="med" len="med"/>
            <a:tailEnd type="none" w="med" len="med"/>
          </a:ln>
        </p:spPr>
      </p:cxnSp>
      <p:sp>
        <p:nvSpPr>
          <p:cNvPr id="81" name="Google Shape;81;p10"/>
          <p:cNvSpPr txBox="1">
            <a:spLocks noGrp="1"/>
          </p:cNvSpPr>
          <p:nvPr>
            <p:ph type="sldNum" idx="12"/>
          </p:nvPr>
        </p:nvSpPr>
        <p:spPr>
          <a:xfrm>
            <a:off x="11477033" y="6609600"/>
            <a:ext cx="349200" cy="140800"/>
          </a:xfrm>
          <a:prstGeom prst="rect">
            <a:avLst/>
          </a:prstGeom>
        </p:spPr>
        <p:txBody>
          <a:bodyPr spcFirstLastPara="1" wrap="square" lIns="0" tIns="0" rIns="0" bIns="91425" anchor="t" anchorCtr="0">
            <a:noAutofit/>
          </a:bodyPr>
          <a:lstStyle>
            <a:lvl1pPr lvl="0" rtl="0">
              <a:buNone/>
              <a:defRPr sz="800">
                <a:solidFill>
                  <a:srgbClr val="000000"/>
                </a:solidFill>
              </a:defRPr>
            </a:lvl1pPr>
            <a:lvl2pPr lvl="1" rtl="0">
              <a:buNone/>
              <a:defRPr sz="800">
                <a:solidFill>
                  <a:srgbClr val="000000"/>
                </a:solidFill>
              </a:defRPr>
            </a:lvl2pPr>
            <a:lvl3pPr lvl="2" rtl="0">
              <a:buNone/>
              <a:defRPr sz="800">
                <a:solidFill>
                  <a:srgbClr val="000000"/>
                </a:solidFill>
              </a:defRPr>
            </a:lvl3pPr>
            <a:lvl4pPr lvl="3" rtl="0">
              <a:buNone/>
              <a:defRPr sz="800">
                <a:solidFill>
                  <a:srgbClr val="000000"/>
                </a:solidFill>
              </a:defRPr>
            </a:lvl4pPr>
            <a:lvl5pPr lvl="4" rtl="0">
              <a:buNone/>
              <a:defRPr sz="800">
                <a:solidFill>
                  <a:srgbClr val="000000"/>
                </a:solidFill>
              </a:defRPr>
            </a:lvl5pPr>
            <a:lvl6pPr lvl="5" rtl="0">
              <a:buNone/>
              <a:defRPr sz="800">
                <a:solidFill>
                  <a:srgbClr val="000000"/>
                </a:solidFill>
              </a:defRPr>
            </a:lvl6pPr>
            <a:lvl7pPr lvl="6" rtl="0">
              <a:buNone/>
              <a:defRPr sz="800">
                <a:solidFill>
                  <a:srgbClr val="000000"/>
                </a:solidFill>
              </a:defRPr>
            </a:lvl7pPr>
            <a:lvl8pPr lvl="7" rtl="0">
              <a:buNone/>
              <a:defRPr sz="800">
                <a:solidFill>
                  <a:srgbClr val="000000"/>
                </a:solidFill>
              </a:defRPr>
            </a:lvl8pPr>
            <a:lvl9pPr lvl="8" rtl="0">
              <a:buNone/>
              <a:defRPr sz="800">
                <a:solidFill>
                  <a:srgbClr val="000000"/>
                </a:solidFill>
              </a:defRPr>
            </a:lvl9pPr>
          </a:lstStyle>
          <a:p>
            <a:fld id="{00000000-1234-1234-1234-123412341234}" type="slidenum">
              <a:rPr lang="en" smtClean="0"/>
              <a:pPr/>
              <a:t>‹#›</a:t>
            </a:fld>
            <a:endParaRPr lang="en"/>
          </a:p>
        </p:txBody>
      </p:sp>
      <p:cxnSp>
        <p:nvCxnSpPr>
          <p:cNvPr id="82" name="Google Shape;82;p10"/>
          <p:cNvCxnSpPr/>
          <p:nvPr/>
        </p:nvCxnSpPr>
        <p:spPr>
          <a:xfrm>
            <a:off x="365760" y="6541940"/>
            <a:ext cx="11460800" cy="13600"/>
          </a:xfrm>
          <a:prstGeom prst="straightConnector1">
            <a:avLst/>
          </a:prstGeom>
          <a:noFill/>
          <a:ln w="9525" cap="flat" cmpd="sng">
            <a:solidFill>
              <a:srgbClr val="A9B7C0"/>
            </a:solidFill>
            <a:prstDash val="solid"/>
            <a:round/>
            <a:headEnd type="none" w="med" len="med"/>
            <a:tailEnd type="none" w="med" len="med"/>
          </a:ln>
        </p:spPr>
      </p:cxnSp>
      <p:sp>
        <p:nvSpPr>
          <p:cNvPr id="83" name="Google Shape;83;p10"/>
          <p:cNvSpPr txBox="1">
            <a:spLocks noGrp="1"/>
          </p:cNvSpPr>
          <p:nvPr>
            <p:ph type="subTitle" idx="2"/>
          </p:nvPr>
        </p:nvSpPr>
        <p:spPr>
          <a:xfrm>
            <a:off x="-16400" y="6555533"/>
            <a:ext cx="10629200" cy="3024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933"/>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 name="Google Shape;84;p10"/>
          <p:cNvSpPr txBox="1">
            <a:spLocks noGrp="1"/>
          </p:cNvSpPr>
          <p:nvPr>
            <p:ph type="body" idx="3"/>
          </p:nvPr>
        </p:nvSpPr>
        <p:spPr>
          <a:xfrm>
            <a:off x="233" y="1712333"/>
            <a:ext cx="12192000" cy="4829600"/>
          </a:xfrm>
          <a:prstGeom prst="rect">
            <a:avLst/>
          </a:prstGeom>
          <a:noFill/>
          <a:ln>
            <a:noFill/>
          </a:ln>
        </p:spPr>
        <p:txBody>
          <a:bodyPr spcFirstLastPara="1" wrap="square" lIns="457200" tIns="0" rIns="457200" bIns="914400" anchor="t" anchorCtr="0">
            <a:noAutofit/>
          </a:bodyPr>
          <a:lstStyle>
            <a:lvl1pPr marL="609585" lvl="0" indent="-423323" rtl="0">
              <a:spcBef>
                <a:spcPts val="0"/>
              </a:spcBef>
              <a:spcAft>
                <a:spcPts val="0"/>
              </a:spcAft>
              <a:buSzPts val="1400"/>
              <a:buFont typeface="Roboto"/>
              <a:buChar char="●"/>
              <a:defRPr>
                <a:latin typeface="Roboto"/>
                <a:ea typeface="Roboto"/>
                <a:cs typeface="Roboto"/>
                <a:sym typeface="Roboto"/>
              </a:defRPr>
            </a:lvl1pPr>
            <a:lvl2pPr marL="1219170" lvl="1" indent="-423323" rtl="0">
              <a:spcBef>
                <a:spcPts val="1067"/>
              </a:spcBef>
              <a:spcAft>
                <a:spcPts val="0"/>
              </a:spcAft>
              <a:buSzPts val="1400"/>
              <a:buFont typeface="Roboto"/>
              <a:buChar char="○"/>
              <a:defRPr>
                <a:latin typeface="Roboto"/>
                <a:ea typeface="Roboto"/>
                <a:cs typeface="Roboto"/>
                <a:sym typeface="Roboto"/>
              </a:defRPr>
            </a:lvl2pPr>
            <a:lvl3pPr marL="1828754" lvl="2" indent="-423323" rtl="0">
              <a:spcBef>
                <a:spcPts val="1067"/>
              </a:spcBef>
              <a:spcAft>
                <a:spcPts val="0"/>
              </a:spcAft>
              <a:buSzPts val="1400"/>
              <a:buFont typeface="Roboto"/>
              <a:buChar char="■"/>
              <a:defRPr>
                <a:latin typeface="Roboto"/>
                <a:ea typeface="Roboto"/>
                <a:cs typeface="Roboto"/>
                <a:sym typeface="Roboto"/>
              </a:defRPr>
            </a:lvl3pPr>
            <a:lvl4pPr marL="2438339" lvl="3" indent="-423323" rtl="0">
              <a:spcBef>
                <a:spcPts val="1067"/>
              </a:spcBef>
              <a:spcAft>
                <a:spcPts val="0"/>
              </a:spcAft>
              <a:buSzPts val="1400"/>
              <a:buFont typeface="Roboto"/>
              <a:buChar char="●"/>
              <a:defRPr>
                <a:latin typeface="Roboto"/>
                <a:ea typeface="Roboto"/>
                <a:cs typeface="Roboto"/>
                <a:sym typeface="Roboto"/>
              </a:defRPr>
            </a:lvl4pPr>
            <a:lvl5pPr marL="3047924" lvl="4" indent="-423323" rtl="0">
              <a:spcBef>
                <a:spcPts val="1067"/>
              </a:spcBef>
              <a:spcAft>
                <a:spcPts val="0"/>
              </a:spcAft>
              <a:buSzPts val="1400"/>
              <a:buFont typeface="Roboto"/>
              <a:buChar char="○"/>
              <a:defRPr>
                <a:latin typeface="Roboto"/>
                <a:ea typeface="Roboto"/>
                <a:cs typeface="Roboto"/>
                <a:sym typeface="Roboto"/>
              </a:defRPr>
            </a:lvl5pPr>
            <a:lvl6pPr marL="3657509" lvl="5" indent="-423323" rtl="0">
              <a:spcBef>
                <a:spcPts val="1067"/>
              </a:spcBef>
              <a:spcAft>
                <a:spcPts val="0"/>
              </a:spcAft>
              <a:buSzPts val="1400"/>
              <a:buFont typeface="Roboto"/>
              <a:buChar char="■"/>
              <a:defRPr>
                <a:latin typeface="Roboto"/>
                <a:ea typeface="Roboto"/>
                <a:cs typeface="Roboto"/>
                <a:sym typeface="Roboto"/>
              </a:defRPr>
            </a:lvl6pPr>
            <a:lvl7pPr marL="4267093" lvl="6" indent="-423323" rtl="0">
              <a:spcBef>
                <a:spcPts val="1067"/>
              </a:spcBef>
              <a:spcAft>
                <a:spcPts val="0"/>
              </a:spcAft>
              <a:buSzPts val="1400"/>
              <a:buFont typeface="Roboto"/>
              <a:buChar char="●"/>
              <a:defRPr>
                <a:latin typeface="Roboto"/>
                <a:ea typeface="Roboto"/>
                <a:cs typeface="Roboto"/>
                <a:sym typeface="Roboto"/>
              </a:defRPr>
            </a:lvl7pPr>
            <a:lvl8pPr marL="4876678" lvl="7" indent="-423323" rtl="0">
              <a:spcBef>
                <a:spcPts val="1067"/>
              </a:spcBef>
              <a:spcAft>
                <a:spcPts val="0"/>
              </a:spcAft>
              <a:buSzPts val="1400"/>
              <a:buFont typeface="Roboto"/>
              <a:buChar char="○"/>
              <a:defRPr>
                <a:latin typeface="Roboto"/>
                <a:ea typeface="Roboto"/>
                <a:cs typeface="Roboto"/>
                <a:sym typeface="Roboto"/>
              </a:defRPr>
            </a:lvl8pPr>
            <a:lvl9pPr marL="5486263" lvl="8" indent="-423323" rtl="0">
              <a:spcBef>
                <a:spcPts val="1067"/>
              </a:spcBef>
              <a:spcAft>
                <a:spcPts val="1067"/>
              </a:spcAft>
              <a:buSzPts val="1400"/>
              <a:buFont typeface="Roboto"/>
              <a:buChar char="■"/>
              <a:defRPr>
                <a:latin typeface="Roboto"/>
                <a:ea typeface="Roboto"/>
                <a:cs typeface="Roboto"/>
                <a:sym typeface="Roboto"/>
              </a:defRPr>
            </a:lvl9pPr>
          </a:lstStyle>
          <a:p>
            <a:endParaRPr/>
          </a:p>
        </p:txBody>
      </p:sp>
    </p:spTree>
    <p:extLst>
      <p:ext uri="{BB962C8B-B14F-4D97-AF65-F5344CB8AC3E}">
        <p14:creationId xmlns:p14="http://schemas.microsoft.com/office/powerpoint/2010/main" val="1104045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C03F-5A74-4047-A07E-DA72EAF4E2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531C2B-69CA-7744-BE81-22B5FCC2E7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B9D0DC-3FD3-DC40-BB1F-0EB23F89131E}"/>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57C2B0E9-FDCB-C545-A689-FAA02EFE57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F84A2C-7921-D94E-A8B4-BB95B8A54537}"/>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70122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FE5D7-381B-C246-8B78-0051F5E2AC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9315E4C-6359-C74F-AAB7-FB0542B021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6DF818-A239-B14F-9CAA-3111A8B34494}"/>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240645CC-DFA8-C145-8F19-9160945BC8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1294C8-5015-8240-88A1-4EFEC82A5064}"/>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757820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683FA-5328-B54B-A625-A6D6AC8D36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3054BB-9F63-B147-A4CA-82A2614C84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D3F947-6998-5346-A025-CBE3179C2A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E3C8AE-A003-114F-A84F-0112E2184A5F}"/>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1DA42F5E-C33B-FC45-8102-4CB5FF2A58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15E4F-8AF3-9E44-A594-F56F01673C6A}"/>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2750823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47769-69C3-4549-A647-F90820EF38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6ED9E6-5B25-EE49-8EE8-810ED8C254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DCBC50-F241-B046-824D-5B14B448B0B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4D3A1D-799F-3142-A78A-3C3BBC88D1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A77BAF-7C8E-1C44-B1C8-CD49C6CE56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E9704F-DE19-1A45-BAF6-7BF8F8DE9BC0}"/>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8" name="Footer Placeholder 7">
            <a:extLst>
              <a:ext uri="{FF2B5EF4-FFF2-40B4-BE49-F238E27FC236}">
                <a16:creationId xmlns:a16="http://schemas.microsoft.com/office/drawing/2014/main" id="{13C84ECB-E7F9-5C49-85AE-C487A86B91C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C14B39-F34A-9B43-B826-96936C31F2E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4183716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C361C-853E-2747-9C83-A8167AFF5F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0087438-7AA3-7246-89C8-4AEA282CEADC}"/>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4" name="Footer Placeholder 3">
            <a:extLst>
              <a:ext uri="{FF2B5EF4-FFF2-40B4-BE49-F238E27FC236}">
                <a16:creationId xmlns:a16="http://schemas.microsoft.com/office/drawing/2014/main" id="{BB6C03C2-D1E2-894D-B6AF-DB8D47D131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59192A-6E9F-D14D-88FF-0E949B9362D3}"/>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701393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AF8BF2-4145-104A-9431-FD79FA598269}"/>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3" name="Footer Placeholder 2">
            <a:extLst>
              <a:ext uri="{FF2B5EF4-FFF2-40B4-BE49-F238E27FC236}">
                <a16:creationId xmlns:a16="http://schemas.microsoft.com/office/drawing/2014/main" id="{27FFAC19-859D-C24A-A1DA-DB2680A241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E722E5-54F8-894D-B868-347A6A2DA6DD}"/>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90227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0BF01-A133-A142-A670-1ADC2D951A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F252866-CF0A-4D49-B009-92ED33412E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554381-2686-C947-9D73-252063E5BE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CB9B9A-DFE9-9045-914C-459416E08CD4}"/>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0D71650C-4732-234E-88AA-848ABDAF65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3E9AB4-BF9A-8C49-80DB-66383BE6224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3512489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B3819-CEE1-D642-A2E7-34B8E08512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AD113E8-DBBE-5B43-920D-1F1CB5CBFD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1E6B077-B819-914F-AFB8-DB8EEA773C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B67FAB-BD58-8649-ABDF-88BCB9499EA7}"/>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4B0ABF0E-3688-AB49-B2C4-5384AC5CBD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09D60F-9A71-9F45-B104-E9C30B985110}"/>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735991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91C473-C8F2-DA4A-A578-AF8BBE9FCD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63F987-CBE0-5D41-95C5-7101B054AF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1DB189-5E99-4340-BD12-B265943F4D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A2166E11-319D-BB45-B511-03C4270649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1978CCF-8424-444E-91ED-61E17DFF13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FE1663-16CA-104B-BAF6-B00F2261E105}" type="slidenum">
              <a:rPr lang="en-US" smtClean="0"/>
              <a:t>‹#›</a:t>
            </a:fld>
            <a:endParaRPr lang="en-US"/>
          </a:p>
        </p:txBody>
      </p:sp>
    </p:spTree>
    <p:extLst>
      <p:ext uri="{BB962C8B-B14F-4D97-AF65-F5344CB8AC3E}">
        <p14:creationId xmlns:p14="http://schemas.microsoft.com/office/powerpoint/2010/main" val="2443466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8" Type="http://schemas.openxmlformats.org/officeDocument/2006/relationships/image" Target="../media/image13.tiff"/><Relationship Id="rId3" Type="http://schemas.openxmlformats.org/officeDocument/2006/relationships/image" Target="../media/image8.tiff"/><Relationship Id="rId7" Type="http://schemas.openxmlformats.org/officeDocument/2006/relationships/image" Target="../media/image12.tiff"/><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11.tiff"/><Relationship Id="rId5" Type="http://schemas.openxmlformats.org/officeDocument/2006/relationships/image" Target="../media/image10.tiff"/><Relationship Id="rId4" Type="http://schemas.openxmlformats.org/officeDocument/2006/relationships/image" Target="../media/image9.tiff"/><Relationship Id="rId9" Type="http://schemas.openxmlformats.org/officeDocument/2006/relationships/image" Target="../media/image14.tif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7ACD59-ACFB-C94B-95EC-66F3CE35F0A1}"/>
              </a:ext>
            </a:extLst>
          </p:cNvPr>
          <p:cNvSpPr>
            <a:spLocks noGrp="1"/>
          </p:cNvSpPr>
          <p:nvPr>
            <p:ph type="title"/>
          </p:nvPr>
        </p:nvSpPr>
        <p:spPr>
          <a:xfrm>
            <a:off x="838200" y="14530"/>
            <a:ext cx="10515600" cy="595494"/>
          </a:xfrm>
        </p:spPr>
        <p:txBody>
          <a:bodyPr>
            <a:normAutofit fontScale="90000"/>
          </a:bodyPr>
          <a:lstStyle/>
          <a:p>
            <a:r>
              <a:rPr lang="en-US" dirty="0"/>
              <a:t>Dashboard</a:t>
            </a:r>
          </a:p>
        </p:txBody>
      </p:sp>
      <p:sp>
        <p:nvSpPr>
          <p:cNvPr id="6" name="Rectangle 5">
            <a:extLst>
              <a:ext uri="{FF2B5EF4-FFF2-40B4-BE49-F238E27FC236}">
                <a16:creationId xmlns:a16="http://schemas.microsoft.com/office/drawing/2014/main" id="{701298AC-132A-AF4B-836C-A2E1D09E0580}"/>
              </a:ext>
            </a:extLst>
          </p:cNvPr>
          <p:cNvSpPr/>
          <p:nvPr/>
        </p:nvSpPr>
        <p:spPr>
          <a:xfrm>
            <a:off x="940775" y="765270"/>
            <a:ext cx="10413023" cy="599915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8079E13D-2A60-7045-8494-06AB4E28A412}"/>
              </a:ext>
            </a:extLst>
          </p:cNvPr>
          <p:cNvGrpSpPr>
            <a:grpSpLocks noChangeAspect="1"/>
          </p:cNvGrpSpPr>
          <p:nvPr/>
        </p:nvGrpSpPr>
        <p:grpSpPr>
          <a:xfrm>
            <a:off x="1495685" y="2635098"/>
            <a:ext cx="9552583" cy="4129324"/>
            <a:chOff x="49507" y="890001"/>
            <a:chExt cx="13431036" cy="5805874"/>
          </a:xfrm>
        </p:grpSpPr>
        <p:grpSp>
          <p:nvGrpSpPr>
            <p:cNvPr id="20" name="Group 19">
              <a:extLst>
                <a:ext uri="{FF2B5EF4-FFF2-40B4-BE49-F238E27FC236}">
                  <a16:creationId xmlns:a16="http://schemas.microsoft.com/office/drawing/2014/main" id="{8C3FBFD7-8D83-824D-99C4-C9838EC08369}"/>
                </a:ext>
              </a:extLst>
            </p:cNvPr>
            <p:cNvGrpSpPr/>
            <p:nvPr/>
          </p:nvGrpSpPr>
          <p:grpSpPr>
            <a:xfrm>
              <a:off x="1496372" y="3467339"/>
              <a:ext cx="9652275" cy="799338"/>
              <a:chOff x="1491762" y="4431162"/>
              <a:chExt cx="9652275" cy="799338"/>
            </a:xfrm>
          </p:grpSpPr>
          <p:sp>
            <p:nvSpPr>
              <p:cNvPr id="9" name="Rectangle 8">
                <a:extLst>
                  <a:ext uri="{FF2B5EF4-FFF2-40B4-BE49-F238E27FC236}">
                    <a16:creationId xmlns:a16="http://schemas.microsoft.com/office/drawing/2014/main" id="{C3587738-2444-EE44-8B67-CEE21AC79F5E}"/>
                  </a:ext>
                </a:extLst>
              </p:cNvPr>
              <p:cNvSpPr/>
              <p:nvPr/>
            </p:nvSpPr>
            <p:spPr>
              <a:xfrm>
                <a:off x="1978269" y="5006324"/>
                <a:ext cx="8721970" cy="114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B280D5B-B4F0-7E46-923B-D3601E9FB974}"/>
                  </a:ext>
                </a:extLst>
              </p:cNvPr>
              <p:cNvSpPr txBox="1"/>
              <p:nvPr/>
            </p:nvSpPr>
            <p:spPr>
              <a:xfrm>
                <a:off x="1491762" y="4431165"/>
                <a:ext cx="859531" cy="369334"/>
              </a:xfrm>
              <a:prstGeom prst="rect">
                <a:avLst/>
              </a:prstGeom>
              <a:noFill/>
            </p:spPr>
            <p:txBody>
              <a:bodyPr wrap="none" rtlCol="0">
                <a:spAutoFit/>
              </a:bodyPr>
              <a:lstStyle/>
              <a:p>
                <a:r>
                  <a:rPr lang="en-US" dirty="0"/>
                  <a:t>1/2020</a:t>
                </a:r>
              </a:p>
            </p:txBody>
          </p:sp>
          <p:sp>
            <p:nvSpPr>
              <p:cNvPr id="18" name="TextBox 17">
                <a:extLst>
                  <a:ext uri="{FF2B5EF4-FFF2-40B4-BE49-F238E27FC236}">
                    <a16:creationId xmlns:a16="http://schemas.microsoft.com/office/drawing/2014/main" id="{CE1DD229-FCDA-A64F-8F07-02BC6887BC1C}"/>
                  </a:ext>
                </a:extLst>
              </p:cNvPr>
              <p:cNvSpPr txBox="1"/>
              <p:nvPr/>
            </p:nvSpPr>
            <p:spPr>
              <a:xfrm>
                <a:off x="10167488" y="4431162"/>
                <a:ext cx="976549" cy="369334"/>
              </a:xfrm>
              <a:prstGeom prst="rect">
                <a:avLst/>
              </a:prstGeom>
              <a:noFill/>
            </p:spPr>
            <p:txBody>
              <a:bodyPr wrap="none" rtlCol="0">
                <a:spAutoFit/>
              </a:bodyPr>
              <a:lstStyle/>
              <a:p>
                <a:r>
                  <a:rPr lang="en-US" dirty="0"/>
                  <a:t>11/2020</a:t>
                </a:r>
              </a:p>
            </p:txBody>
          </p:sp>
          <p:cxnSp>
            <p:nvCxnSpPr>
              <p:cNvPr id="16" name="Straight Connector 15">
                <a:extLst>
                  <a:ext uri="{FF2B5EF4-FFF2-40B4-BE49-F238E27FC236}">
                    <a16:creationId xmlns:a16="http://schemas.microsoft.com/office/drawing/2014/main" id="{E1676FDF-5351-1743-95C8-5D00EB70ADCB}"/>
                  </a:ext>
                </a:extLst>
              </p:cNvPr>
              <p:cNvCxnSpPr>
                <a:cxnSpLocks/>
              </p:cNvCxnSpPr>
              <p:nvPr/>
            </p:nvCxnSpPr>
            <p:spPr>
              <a:xfrm>
                <a:off x="2681654" y="4878808"/>
                <a:ext cx="0" cy="351692"/>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89F0F8A5-37F0-A146-B770-5FFFD49B7B12}"/>
                </a:ext>
              </a:extLst>
            </p:cNvPr>
            <p:cNvGrpSpPr/>
            <p:nvPr/>
          </p:nvGrpSpPr>
          <p:grpSpPr>
            <a:xfrm>
              <a:off x="49507" y="4484956"/>
              <a:ext cx="5099539" cy="2210919"/>
              <a:chOff x="1935563" y="4515195"/>
              <a:chExt cx="5099539" cy="2210919"/>
            </a:xfrm>
          </p:grpSpPr>
          <p:sp>
            <p:nvSpPr>
              <p:cNvPr id="11" name="Rectangle 10">
                <a:extLst>
                  <a:ext uri="{FF2B5EF4-FFF2-40B4-BE49-F238E27FC236}">
                    <a16:creationId xmlns:a16="http://schemas.microsoft.com/office/drawing/2014/main" id="{EDA27E01-C511-C54E-9139-648C69CCD9B7}"/>
                  </a:ext>
                </a:extLst>
              </p:cNvPr>
              <p:cNvSpPr/>
              <p:nvPr/>
            </p:nvSpPr>
            <p:spPr>
              <a:xfrm>
                <a:off x="1935563" y="4515195"/>
                <a:ext cx="5099539" cy="22109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sz="1200" dirty="0"/>
                  <a:t>Chart with Traffic and COVID Data by State</a:t>
                </a: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pic>
            <p:nvPicPr>
              <p:cNvPr id="1032" name="Picture 8" descr="Histogram showing the numerical density of TUNEL+ cells in the striatum...  | Download Scientific Diagram">
                <a:extLst>
                  <a:ext uri="{FF2B5EF4-FFF2-40B4-BE49-F238E27FC236}">
                    <a16:creationId xmlns:a16="http://schemas.microsoft.com/office/drawing/2014/main" id="{48CF2CEB-BC7E-EB46-BE81-CBD94A78F2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1919" y="5075767"/>
                <a:ext cx="2386823" cy="15921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4" name="Group 23">
              <a:extLst>
                <a:ext uri="{FF2B5EF4-FFF2-40B4-BE49-F238E27FC236}">
                  <a16:creationId xmlns:a16="http://schemas.microsoft.com/office/drawing/2014/main" id="{210EB776-1713-7149-8920-AD1E0D795A0E}"/>
                </a:ext>
              </a:extLst>
            </p:cNvPr>
            <p:cNvGrpSpPr/>
            <p:nvPr/>
          </p:nvGrpSpPr>
          <p:grpSpPr>
            <a:xfrm>
              <a:off x="967974" y="890001"/>
              <a:ext cx="10728219" cy="2481264"/>
              <a:chOff x="967974" y="890001"/>
              <a:chExt cx="10728219" cy="2481264"/>
            </a:xfrm>
          </p:grpSpPr>
          <p:grpSp>
            <p:nvGrpSpPr>
              <p:cNvPr id="21" name="Group 20">
                <a:extLst>
                  <a:ext uri="{FF2B5EF4-FFF2-40B4-BE49-F238E27FC236}">
                    <a16:creationId xmlns:a16="http://schemas.microsoft.com/office/drawing/2014/main" id="{BCFAB514-6724-9A47-8E32-B8657BCAA358}"/>
                  </a:ext>
                </a:extLst>
              </p:cNvPr>
              <p:cNvGrpSpPr/>
              <p:nvPr/>
            </p:nvGrpSpPr>
            <p:grpSpPr>
              <a:xfrm>
                <a:off x="2023381" y="890001"/>
                <a:ext cx="8833586" cy="519284"/>
                <a:chOff x="2016734" y="1305528"/>
                <a:chExt cx="8833586" cy="519284"/>
              </a:xfrm>
            </p:grpSpPr>
            <p:sp>
              <p:nvSpPr>
                <p:cNvPr id="10" name="TextBox 9">
                  <a:extLst>
                    <a:ext uri="{FF2B5EF4-FFF2-40B4-BE49-F238E27FC236}">
                      <a16:creationId xmlns:a16="http://schemas.microsoft.com/office/drawing/2014/main" id="{1F7ECDFD-7D77-B748-B0CA-E8E241180046}"/>
                    </a:ext>
                  </a:extLst>
                </p:cNvPr>
                <p:cNvSpPr txBox="1"/>
                <p:nvPr/>
              </p:nvSpPr>
              <p:spPr>
                <a:xfrm>
                  <a:off x="2016734" y="1305528"/>
                  <a:ext cx="1151793" cy="519284"/>
                </a:xfrm>
                <a:prstGeom prst="rect">
                  <a:avLst/>
                </a:prstGeom>
                <a:noFill/>
              </p:spPr>
              <p:txBody>
                <a:bodyPr wrap="square" rtlCol="0">
                  <a:spAutoFit/>
                </a:bodyPr>
                <a:lstStyle/>
                <a:p>
                  <a:r>
                    <a:rPr lang="en-US" dirty="0"/>
                    <a:t>Trips</a:t>
                  </a:r>
                </a:p>
              </p:txBody>
            </p:sp>
            <p:sp>
              <p:nvSpPr>
                <p:cNvPr id="15" name="TextBox 14">
                  <a:extLst>
                    <a:ext uri="{FF2B5EF4-FFF2-40B4-BE49-F238E27FC236}">
                      <a16:creationId xmlns:a16="http://schemas.microsoft.com/office/drawing/2014/main" id="{5D9EE8FC-5678-C249-857E-04E56C51E81D}"/>
                    </a:ext>
                  </a:extLst>
                </p:cNvPr>
                <p:cNvSpPr txBox="1"/>
                <p:nvPr/>
              </p:nvSpPr>
              <p:spPr>
                <a:xfrm>
                  <a:off x="9698529" y="1308340"/>
                  <a:ext cx="1151791" cy="369335"/>
                </a:xfrm>
                <a:prstGeom prst="rect">
                  <a:avLst/>
                </a:prstGeom>
                <a:noFill/>
              </p:spPr>
              <p:txBody>
                <a:bodyPr wrap="square" rtlCol="0">
                  <a:spAutoFit/>
                </a:bodyPr>
                <a:lstStyle/>
                <a:p>
                  <a:r>
                    <a:rPr lang="en-US" dirty="0"/>
                    <a:t>COVID</a:t>
                  </a:r>
                </a:p>
              </p:txBody>
            </p:sp>
          </p:grpSp>
          <p:grpSp>
            <p:nvGrpSpPr>
              <p:cNvPr id="23" name="Group 22">
                <a:extLst>
                  <a:ext uri="{FF2B5EF4-FFF2-40B4-BE49-F238E27FC236}">
                    <a16:creationId xmlns:a16="http://schemas.microsoft.com/office/drawing/2014/main" id="{CC1CCD4B-0248-8A41-97BD-B7C62F227BB7}"/>
                  </a:ext>
                </a:extLst>
              </p:cNvPr>
              <p:cNvGrpSpPr/>
              <p:nvPr/>
            </p:nvGrpSpPr>
            <p:grpSpPr>
              <a:xfrm>
                <a:off x="967974" y="1292906"/>
                <a:ext cx="10728219" cy="2078359"/>
                <a:chOff x="967974" y="1292906"/>
                <a:chExt cx="10728219" cy="2078359"/>
              </a:xfrm>
            </p:grpSpPr>
            <p:pic>
              <p:nvPicPr>
                <p:cNvPr id="1042" name="Picture 18" descr="Choropleth Map | Data Viz Project">
                  <a:extLst>
                    <a:ext uri="{FF2B5EF4-FFF2-40B4-BE49-F238E27FC236}">
                      <a16:creationId xmlns:a16="http://schemas.microsoft.com/office/drawing/2014/main" id="{A8A876A8-CCCD-7E48-B250-244E2A487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974" y="1292906"/>
                  <a:ext cx="2990355" cy="2062314"/>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18" descr="Choropleth Map | Data Viz Project">
                  <a:extLst>
                    <a:ext uri="{FF2B5EF4-FFF2-40B4-BE49-F238E27FC236}">
                      <a16:creationId xmlns:a16="http://schemas.microsoft.com/office/drawing/2014/main" id="{7E8B1053-65DF-4B47-B6C2-B4A06617A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05838" y="1308950"/>
                  <a:ext cx="2990355" cy="2062315"/>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19" name="Group 18">
              <a:extLst>
                <a:ext uri="{FF2B5EF4-FFF2-40B4-BE49-F238E27FC236}">
                  <a16:creationId xmlns:a16="http://schemas.microsoft.com/office/drawing/2014/main" id="{1F2F6365-A1B5-0547-9B0C-94E4DAF5951B}"/>
                </a:ext>
              </a:extLst>
            </p:cNvPr>
            <p:cNvGrpSpPr/>
            <p:nvPr/>
          </p:nvGrpSpPr>
          <p:grpSpPr>
            <a:xfrm>
              <a:off x="8381004" y="4484955"/>
              <a:ext cx="5099539" cy="2210919"/>
              <a:chOff x="5062052" y="4515195"/>
              <a:chExt cx="5099539" cy="2210919"/>
            </a:xfrm>
          </p:grpSpPr>
          <p:sp>
            <p:nvSpPr>
              <p:cNvPr id="25" name="Rectangle 24">
                <a:extLst>
                  <a:ext uri="{FF2B5EF4-FFF2-40B4-BE49-F238E27FC236}">
                    <a16:creationId xmlns:a16="http://schemas.microsoft.com/office/drawing/2014/main" id="{D5C1A118-16AD-914B-AB3D-9BF08EB83846}"/>
                  </a:ext>
                </a:extLst>
              </p:cNvPr>
              <p:cNvSpPr/>
              <p:nvPr/>
            </p:nvSpPr>
            <p:spPr>
              <a:xfrm>
                <a:off x="5062052" y="4515195"/>
                <a:ext cx="5099539" cy="22109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endParaRPr lang="en-US" sz="1200" dirty="0"/>
              </a:p>
              <a:p>
                <a:pPr algn="ctr"/>
                <a:r>
                  <a:rPr lang="en-US" sz="1200" dirty="0"/>
                  <a:t>Chart with Traffic and COVID Data by State</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pic>
            <p:nvPicPr>
              <p:cNvPr id="26" name="Picture 8" descr="Histogram showing the numerical density of TUNEL+ cells in the striatum...  | Download Scientific Diagram">
                <a:extLst>
                  <a:ext uri="{FF2B5EF4-FFF2-40B4-BE49-F238E27FC236}">
                    <a16:creationId xmlns:a16="http://schemas.microsoft.com/office/drawing/2014/main" id="{66A7025C-3E57-1F41-A78F-CB5B3BF9F1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8407" y="5075767"/>
                <a:ext cx="2386823" cy="1592199"/>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27" name="TextBox 26">
            <a:extLst>
              <a:ext uri="{FF2B5EF4-FFF2-40B4-BE49-F238E27FC236}">
                <a16:creationId xmlns:a16="http://schemas.microsoft.com/office/drawing/2014/main" id="{D229C770-6A36-5C49-A22A-D8E4C0DCE414}"/>
              </a:ext>
            </a:extLst>
          </p:cNvPr>
          <p:cNvSpPr txBox="1"/>
          <p:nvPr/>
        </p:nvSpPr>
        <p:spPr>
          <a:xfrm>
            <a:off x="5281821" y="819765"/>
            <a:ext cx="1331191" cy="369332"/>
          </a:xfrm>
          <a:prstGeom prst="rect">
            <a:avLst/>
          </a:prstGeom>
          <a:noFill/>
        </p:spPr>
        <p:txBody>
          <a:bodyPr wrap="square" rtlCol="0">
            <a:spAutoFit/>
          </a:bodyPr>
          <a:lstStyle/>
          <a:p>
            <a:r>
              <a:rPr lang="en-US" dirty="0"/>
              <a:t>Correlation </a:t>
            </a:r>
          </a:p>
        </p:txBody>
      </p:sp>
      <p:pic>
        <p:nvPicPr>
          <p:cNvPr id="28" name="Picture 18" descr="Choropleth Map | Data Viz Project">
            <a:extLst>
              <a:ext uri="{FF2B5EF4-FFF2-40B4-BE49-F238E27FC236}">
                <a16:creationId xmlns:a16="http://schemas.microsoft.com/office/drawing/2014/main" id="{095D627F-0595-9C47-8487-A5EA1193F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3999" y="1128377"/>
            <a:ext cx="2126836" cy="14667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10883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Rectangle 90">
            <a:extLst>
              <a:ext uri="{FF2B5EF4-FFF2-40B4-BE49-F238E27FC236}">
                <a16:creationId xmlns:a16="http://schemas.microsoft.com/office/drawing/2014/main" id="{5A668574-AD90-8441-9538-FD28D5F2EA70}"/>
              </a:ext>
            </a:extLst>
          </p:cNvPr>
          <p:cNvSpPr/>
          <p:nvPr/>
        </p:nvSpPr>
        <p:spPr>
          <a:xfrm>
            <a:off x="6077272" y="1761803"/>
            <a:ext cx="5475896" cy="2481951"/>
          </a:xfrm>
          <a:prstGeom prst="rect">
            <a:avLst/>
          </a:prstGeom>
          <a:noFill/>
          <a:ln>
            <a:solidFill>
              <a:schemeClr val="accent1">
                <a:lumMod val="75000"/>
              </a:schemeClr>
            </a:solidFill>
            <a:prstDash val="sys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400"/>
          </a:p>
        </p:txBody>
      </p:sp>
      <p:sp>
        <p:nvSpPr>
          <p:cNvPr id="90" name="Rectangle 89">
            <a:extLst>
              <a:ext uri="{FF2B5EF4-FFF2-40B4-BE49-F238E27FC236}">
                <a16:creationId xmlns:a16="http://schemas.microsoft.com/office/drawing/2014/main" id="{D49C8064-021B-1C49-811C-34730307E726}"/>
              </a:ext>
            </a:extLst>
          </p:cNvPr>
          <p:cNvSpPr/>
          <p:nvPr/>
        </p:nvSpPr>
        <p:spPr>
          <a:xfrm>
            <a:off x="164123" y="1761803"/>
            <a:ext cx="5588856" cy="4611291"/>
          </a:xfrm>
          <a:prstGeom prst="rect">
            <a:avLst/>
          </a:prstGeom>
          <a:noFill/>
          <a:ln>
            <a:solidFill>
              <a:schemeClr val="accent1">
                <a:lumMod val="75000"/>
              </a:schemeClr>
            </a:solidFill>
            <a:prstDash val="sys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400"/>
          </a:p>
        </p:txBody>
      </p:sp>
      <p:sp>
        <p:nvSpPr>
          <p:cNvPr id="2" name="Title 1">
            <a:extLst>
              <a:ext uri="{FF2B5EF4-FFF2-40B4-BE49-F238E27FC236}">
                <a16:creationId xmlns:a16="http://schemas.microsoft.com/office/drawing/2014/main" id="{39B23BBB-29FB-C84B-B5AF-26FF4830212A}"/>
              </a:ext>
            </a:extLst>
          </p:cNvPr>
          <p:cNvSpPr>
            <a:spLocks noGrp="1"/>
          </p:cNvSpPr>
          <p:nvPr>
            <p:ph type="title"/>
          </p:nvPr>
        </p:nvSpPr>
        <p:spPr>
          <a:xfrm>
            <a:off x="0" y="11127"/>
            <a:ext cx="12224800" cy="711600"/>
          </a:xfrm>
        </p:spPr>
        <p:txBody>
          <a:bodyPr/>
          <a:lstStyle/>
          <a:p>
            <a:r>
              <a:rPr lang="en-US" dirty="0"/>
              <a:t>Viable architecture design </a:t>
            </a:r>
          </a:p>
        </p:txBody>
      </p:sp>
      <p:sp>
        <p:nvSpPr>
          <p:cNvPr id="4" name="Slide Number Placeholder 3">
            <a:extLst>
              <a:ext uri="{FF2B5EF4-FFF2-40B4-BE49-F238E27FC236}">
                <a16:creationId xmlns:a16="http://schemas.microsoft.com/office/drawing/2014/main" id="{D032E089-227D-F148-AF42-917D9751237E}"/>
              </a:ext>
            </a:extLst>
          </p:cNvPr>
          <p:cNvSpPr>
            <a:spLocks noGrp="1"/>
          </p:cNvSpPr>
          <p:nvPr>
            <p:ph type="sldNum" idx="12"/>
          </p:nvPr>
        </p:nvSpPr>
        <p:spPr/>
        <p:txBody>
          <a:bodyPr/>
          <a:lstStyle/>
          <a:p>
            <a:fld id="{00000000-1234-1234-1234-123412341234}" type="slidenum">
              <a:rPr lang="en" smtClean="0"/>
              <a:pPr/>
              <a:t>10</a:t>
            </a:fld>
            <a:endParaRPr lang="en"/>
          </a:p>
        </p:txBody>
      </p:sp>
      <p:pic>
        <p:nvPicPr>
          <p:cNvPr id="10" name="Picture 9">
            <a:extLst>
              <a:ext uri="{FF2B5EF4-FFF2-40B4-BE49-F238E27FC236}">
                <a16:creationId xmlns:a16="http://schemas.microsoft.com/office/drawing/2014/main" id="{36104EE6-ADA5-F146-AC21-6B48B1FFA207}"/>
              </a:ext>
            </a:extLst>
          </p:cNvPr>
          <p:cNvPicPr>
            <a:picLocks noChangeAspect="1"/>
          </p:cNvPicPr>
          <p:nvPr/>
        </p:nvPicPr>
        <p:blipFill>
          <a:blip r:embed="rId3"/>
          <a:stretch>
            <a:fillRect/>
          </a:stretch>
        </p:blipFill>
        <p:spPr>
          <a:xfrm>
            <a:off x="2386737" y="2027944"/>
            <a:ext cx="1549633" cy="1549633"/>
          </a:xfrm>
          <a:prstGeom prst="rect">
            <a:avLst/>
          </a:prstGeom>
        </p:spPr>
      </p:pic>
      <p:pic>
        <p:nvPicPr>
          <p:cNvPr id="18" name="Picture 17">
            <a:extLst>
              <a:ext uri="{FF2B5EF4-FFF2-40B4-BE49-F238E27FC236}">
                <a16:creationId xmlns:a16="http://schemas.microsoft.com/office/drawing/2014/main" id="{CC9C872C-E7FF-CE4B-9545-546E5E870C55}"/>
              </a:ext>
            </a:extLst>
          </p:cNvPr>
          <p:cNvPicPr>
            <a:picLocks noChangeAspect="1"/>
          </p:cNvPicPr>
          <p:nvPr/>
        </p:nvPicPr>
        <p:blipFill>
          <a:blip r:embed="rId4"/>
          <a:stretch>
            <a:fillRect/>
          </a:stretch>
        </p:blipFill>
        <p:spPr>
          <a:xfrm>
            <a:off x="277083" y="2276183"/>
            <a:ext cx="1053152" cy="1053152"/>
          </a:xfrm>
          <a:prstGeom prst="rect">
            <a:avLst/>
          </a:prstGeom>
        </p:spPr>
      </p:pic>
      <p:pic>
        <p:nvPicPr>
          <p:cNvPr id="21" name="Picture 20">
            <a:extLst>
              <a:ext uri="{FF2B5EF4-FFF2-40B4-BE49-F238E27FC236}">
                <a16:creationId xmlns:a16="http://schemas.microsoft.com/office/drawing/2014/main" id="{B3D1EC84-A999-2646-8B95-4C3E490F0372}"/>
              </a:ext>
            </a:extLst>
          </p:cNvPr>
          <p:cNvPicPr>
            <a:picLocks noChangeAspect="1"/>
          </p:cNvPicPr>
          <p:nvPr/>
        </p:nvPicPr>
        <p:blipFill>
          <a:blip r:embed="rId5"/>
          <a:stretch>
            <a:fillRect/>
          </a:stretch>
        </p:blipFill>
        <p:spPr>
          <a:xfrm>
            <a:off x="4633006" y="2341915"/>
            <a:ext cx="921687" cy="921687"/>
          </a:xfrm>
          <a:prstGeom prst="rect">
            <a:avLst/>
          </a:prstGeom>
        </p:spPr>
      </p:pic>
      <p:pic>
        <p:nvPicPr>
          <p:cNvPr id="24" name="Picture 23">
            <a:extLst>
              <a:ext uri="{FF2B5EF4-FFF2-40B4-BE49-F238E27FC236}">
                <a16:creationId xmlns:a16="http://schemas.microsoft.com/office/drawing/2014/main" id="{C01EB670-D5B8-AE49-AF07-5F04AFA135A5}"/>
              </a:ext>
            </a:extLst>
          </p:cNvPr>
          <p:cNvPicPr>
            <a:picLocks noChangeAspect="1"/>
          </p:cNvPicPr>
          <p:nvPr/>
        </p:nvPicPr>
        <p:blipFill>
          <a:blip r:embed="rId6"/>
          <a:stretch>
            <a:fillRect/>
          </a:stretch>
        </p:blipFill>
        <p:spPr>
          <a:xfrm>
            <a:off x="2723169" y="5206456"/>
            <a:ext cx="894963" cy="894963"/>
          </a:xfrm>
          <a:prstGeom prst="rect">
            <a:avLst/>
          </a:prstGeom>
        </p:spPr>
      </p:pic>
      <p:cxnSp>
        <p:nvCxnSpPr>
          <p:cNvPr id="41" name="Straight Arrow Connector 40">
            <a:extLst>
              <a:ext uri="{FF2B5EF4-FFF2-40B4-BE49-F238E27FC236}">
                <a16:creationId xmlns:a16="http://schemas.microsoft.com/office/drawing/2014/main" id="{D40B6F42-9559-284B-854D-1FDF0722B1B8}"/>
              </a:ext>
            </a:extLst>
          </p:cNvPr>
          <p:cNvCxnSpPr>
            <a:stCxn id="10" idx="1"/>
            <a:endCxn id="18" idx="3"/>
          </p:cNvCxnSpPr>
          <p:nvPr/>
        </p:nvCxnSpPr>
        <p:spPr>
          <a:xfrm flipH="1" flipV="1">
            <a:off x="1330235" y="2802760"/>
            <a:ext cx="1056501" cy="1"/>
          </a:xfrm>
          <a:prstGeom prst="straightConnector1">
            <a:avLst/>
          </a:prstGeom>
          <a:ln w="38100">
            <a:solidFill>
              <a:srgbClr val="0070C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EB002DE4-FFB3-5F4F-B167-A655DDADF0ED}"/>
              </a:ext>
            </a:extLst>
          </p:cNvPr>
          <p:cNvCxnSpPr>
            <a:cxnSpLocks/>
          </p:cNvCxnSpPr>
          <p:nvPr/>
        </p:nvCxnSpPr>
        <p:spPr>
          <a:xfrm flipH="1">
            <a:off x="2962292" y="3515812"/>
            <a:ext cx="1" cy="585584"/>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B7B8B858-69FE-3646-89BE-06AEE1696CF2}"/>
              </a:ext>
            </a:extLst>
          </p:cNvPr>
          <p:cNvCxnSpPr>
            <a:cxnSpLocks/>
          </p:cNvCxnSpPr>
          <p:nvPr/>
        </p:nvCxnSpPr>
        <p:spPr>
          <a:xfrm flipH="1">
            <a:off x="3416708" y="3511397"/>
            <a:ext cx="3" cy="1609204"/>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BFDCEB6F-E101-D941-A899-E8C76014A235}"/>
              </a:ext>
            </a:extLst>
          </p:cNvPr>
          <p:cNvCxnSpPr>
            <a:cxnSpLocks/>
            <a:endCxn id="10" idx="3"/>
          </p:cNvCxnSpPr>
          <p:nvPr/>
        </p:nvCxnSpPr>
        <p:spPr>
          <a:xfrm flipH="1">
            <a:off x="3936369" y="2802760"/>
            <a:ext cx="731520" cy="0"/>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57" name="Picture 56">
            <a:extLst>
              <a:ext uri="{FF2B5EF4-FFF2-40B4-BE49-F238E27FC236}">
                <a16:creationId xmlns:a16="http://schemas.microsoft.com/office/drawing/2014/main" id="{FD2FF041-F7A1-2044-A994-C15B031DCED5}"/>
              </a:ext>
            </a:extLst>
          </p:cNvPr>
          <p:cNvPicPr>
            <a:picLocks noChangeAspect="1"/>
          </p:cNvPicPr>
          <p:nvPr/>
        </p:nvPicPr>
        <p:blipFill>
          <a:blip r:embed="rId7"/>
          <a:stretch>
            <a:fillRect/>
          </a:stretch>
        </p:blipFill>
        <p:spPr>
          <a:xfrm>
            <a:off x="6421819" y="2426796"/>
            <a:ext cx="777256" cy="777256"/>
          </a:xfrm>
          <a:prstGeom prst="rect">
            <a:avLst/>
          </a:prstGeom>
        </p:spPr>
      </p:pic>
      <p:cxnSp>
        <p:nvCxnSpPr>
          <p:cNvPr id="58" name="Straight Arrow Connector 57">
            <a:extLst>
              <a:ext uri="{FF2B5EF4-FFF2-40B4-BE49-F238E27FC236}">
                <a16:creationId xmlns:a16="http://schemas.microsoft.com/office/drawing/2014/main" id="{AF671640-90EB-564D-84F2-6B1E28625998}"/>
              </a:ext>
            </a:extLst>
          </p:cNvPr>
          <p:cNvCxnSpPr>
            <a:cxnSpLocks/>
          </p:cNvCxnSpPr>
          <p:nvPr/>
        </p:nvCxnSpPr>
        <p:spPr>
          <a:xfrm>
            <a:off x="5550280" y="2815424"/>
            <a:ext cx="731520" cy="0"/>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61" name="Picture 60">
            <a:extLst>
              <a:ext uri="{FF2B5EF4-FFF2-40B4-BE49-F238E27FC236}">
                <a16:creationId xmlns:a16="http://schemas.microsoft.com/office/drawing/2014/main" id="{8D69C0A8-55C1-EA43-AA53-4C56B83E1F87}"/>
              </a:ext>
            </a:extLst>
          </p:cNvPr>
          <p:cNvPicPr>
            <a:picLocks noChangeAspect="1"/>
          </p:cNvPicPr>
          <p:nvPr/>
        </p:nvPicPr>
        <p:blipFill>
          <a:blip r:embed="rId8"/>
          <a:stretch>
            <a:fillRect/>
          </a:stretch>
        </p:blipFill>
        <p:spPr>
          <a:xfrm>
            <a:off x="2759185" y="4110913"/>
            <a:ext cx="406211" cy="406211"/>
          </a:xfrm>
          <a:prstGeom prst="rect">
            <a:avLst/>
          </a:prstGeom>
        </p:spPr>
      </p:pic>
      <p:cxnSp>
        <p:nvCxnSpPr>
          <p:cNvPr id="66" name="Straight Arrow Connector 65">
            <a:extLst>
              <a:ext uri="{FF2B5EF4-FFF2-40B4-BE49-F238E27FC236}">
                <a16:creationId xmlns:a16="http://schemas.microsoft.com/office/drawing/2014/main" id="{5306E596-77C6-D244-B06D-E979BCE6028F}"/>
              </a:ext>
            </a:extLst>
          </p:cNvPr>
          <p:cNvCxnSpPr>
            <a:cxnSpLocks/>
          </p:cNvCxnSpPr>
          <p:nvPr/>
        </p:nvCxnSpPr>
        <p:spPr>
          <a:xfrm>
            <a:off x="2962290" y="4602981"/>
            <a:ext cx="1" cy="51762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69" name="Picture 68">
            <a:extLst>
              <a:ext uri="{FF2B5EF4-FFF2-40B4-BE49-F238E27FC236}">
                <a16:creationId xmlns:a16="http://schemas.microsoft.com/office/drawing/2014/main" id="{538DDBB7-5109-C642-8AFA-30D8AACF35A1}"/>
              </a:ext>
            </a:extLst>
          </p:cNvPr>
          <p:cNvPicPr>
            <a:picLocks noChangeAspect="1"/>
          </p:cNvPicPr>
          <p:nvPr/>
        </p:nvPicPr>
        <p:blipFill>
          <a:blip r:embed="rId8"/>
          <a:stretch>
            <a:fillRect/>
          </a:stretch>
        </p:blipFill>
        <p:spPr>
          <a:xfrm>
            <a:off x="8124153" y="2433333"/>
            <a:ext cx="738849" cy="738849"/>
          </a:xfrm>
          <a:prstGeom prst="rect">
            <a:avLst/>
          </a:prstGeom>
        </p:spPr>
      </p:pic>
      <p:cxnSp>
        <p:nvCxnSpPr>
          <p:cNvPr id="71" name="Straight Arrow Connector 70">
            <a:extLst>
              <a:ext uri="{FF2B5EF4-FFF2-40B4-BE49-F238E27FC236}">
                <a16:creationId xmlns:a16="http://schemas.microsoft.com/office/drawing/2014/main" id="{66B64FBA-75A1-D846-A85C-69C8198BC8CC}"/>
              </a:ext>
            </a:extLst>
          </p:cNvPr>
          <p:cNvCxnSpPr>
            <a:cxnSpLocks/>
          </p:cNvCxnSpPr>
          <p:nvPr/>
        </p:nvCxnSpPr>
        <p:spPr>
          <a:xfrm>
            <a:off x="7300527" y="2815424"/>
            <a:ext cx="635995" cy="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75" name="Picture 74">
            <a:extLst>
              <a:ext uri="{FF2B5EF4-FFF2-40B4-BE49-F238E27FC236}">
                <a16:creationId xmlns:a16="http://schemas.microsoft.com/office/drawing/2014/main" id="{950F542E-3DBC-1243-97BD-46C50C1B17BD}"/>
              </a:ext>
            </a:extLst>
          </p:cNvPr>
          <p:cNvPicPr>
            <a:picLocks noChangeAspect="1"/>
          </p:cNvPicPr>
          <p:nvPr/>
        </p:nvPicPr>
        <p:blipFill>
          <a:blip r:embed="rId9"/>
          <a:stretch>
            <a:fillRect/>
          </a:stretch>
        </p:blipFill>
        <p:spPr>
          <a:xfrm>
            <a:off x="9788080" y="2058604"/>
            <a:ext cx="1583305" cy="1488305"/>
          </a:xfrm>
          <a:prstGeom prst="rect">
            <a:avLst/>
          </a:prstGeom>
        </p:spPr>
      </p:pic>
      <p:cxnSp>
        <p:nvCxnSpPr>
          <p:cNvPr id="80" name="Straight Arrow Connector 79">
            <a:extLst>
              <a:ext uri="{FF2B5EF4-FFF2-40B4-BE49-F238E27FC236}">
                <a16:creationId xmlns:a16="http://schemas.microsoft.com/office/drawing/2014/main" id="{4FADF5E7-D006-EA4A-9D15-2433250F4E1C}"/>
              </a:ext>
            </a:extLst>
          </p:cNvPr>
          <p:cNvCxnSpPr>
            <a:cxnSpLocks/>
          </p:cNvCxnSpPr>
          <p:nvPr/>
        </p:nvCxnSpPr>
        <p:spPr>
          <a:xfrm>
            <a:off x="8996639" y="2802756"/>
            <a:ext cx="635995" cy="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2E8621F3-5B07-4D46-839E-64BA8BD4B21E}"/>
              </a:ext>
            </a:extLst>
          </p:cNvPr>
          <p:cNvSpPr txBox="1"/>
          <p:nvPr/>
        </p:nvSpPr>
        <p:spPr>
          <a:xfrm>
            <a:off x="3830993" y="2426797"/>
            <a:ext cx="942272" cy="235898"/>
          </a:xfrm>
          <a:prstGeom prst="rect">
            <a:avLst/>
          </a:prstGeom>
          <a:noFill/>
        </p:spPr>
        <p:txBody>
          <a:bodyPr wrap="square" rtlCol="0">
            <a:spAutoFit/>
          </a:bodyPr>
          <a:lstStyle/>
          <a:p>
            <a:pPr algn="ctr"/>
            <a:r>
              <a:rPr lang="en-US" sz="933" dirty="0" err="1">
                <a:latin typeface="Menlo" panose="020B0609030804020204" pitchFamily="49" charset="0"/>
                <a:ea typeface="Menlo" panose="020B0609030804020204" pitchFamily="49" charset="0"/>
                <a:cs typeface="Menlo" panose="020B0609030804020204" pitchFamily="49" charset="0"/>
              </a:rPr>
              <a:t>jsonify</a:t>
            </a:r>
            <a:r>
              <a:rPr lang="en-US" sz="933" dirty="0">
                <a:latin typeface="Menlo" panose="020B0609030804020204" pitchFamily="49" charset="0"/>
                <a:ea typeface="Menlo" panose="020B0609030804020204" pitchFamily="49" charset="0"/>
                <a:cs typeface="Menlo" panose="020B0609030804020204" pitchFamily="49" charset="0"/>
              </a:rPr>
              <a:t>()</a:t>
            </a:r>
          </a:p>
        </p:txBody>
      </p:sp>
      <p:sp>
        <p:nvSpPr>
          <p:cNvPr id="82" name="TextBox 81">
            <a:extLst>
              <a:ext uri="{FF2B5EF4-FFF2-40B4-BE49-F238E27FC236}">
                <a16:creationId xmlns:a16="http://schemas.microsoft.com/office/drawing/2014/main" id="{ADF69964-1CEE-C645-8FF5-961548A40697}"/>
              </a:ext>
            </a:extLst>
          </p:cNvPr>
          <p:cNvSpPr txBox="1"/>
          <p:nvPr/>
        </p:nvSpPr>
        <p:spPr>
          <a:xfrm>
            <a:off x="4488624" y="3147651"/>
            <a:ext cx="1222281"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5. Expose data as JSON API</a:t>
            </a:r>
          </a:p>
        </p:txBody>
      </p:sp>
      <p:sp>
        <p:nvSpPr>
          <p:cNvPr id="83" name="TextBox 82">
            <a:extLst>
              <a:ext uri="{FF2B5EF4-FFF2-40B4-BE49-F238E27FC236}">
                <a16:creationId xmlns:a16="http://schemas.microsoft.com/office/drawing/2014/main" id="{2E439F63-BA05-B348-BF3A-05577A2EF3B0}"/>
              </a:ext>
            </a:extLst>
          </p:cNvPr>
          <p:cNvSpPr txBox="1"/>
          <p:nvPr/>
        </p:nvSpPr>
        <p:spPr>
          <a:xfrm>
            <a:off x="1237229" y="4006242"/>
            <a:ext cx="1670800"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2. Preliminary preprocessing or analysis</a:t>
            </a:r>
          </a:p>
        </p:txBody>
      </p:sp>
      <p:sp>
        <p:nvSpPr>
          <p:cNvPr id="84" name="TextBox 83">
            <a:extLst>
              <a:ext uri="{FF2B5EF4-FFF2-40B4-BE49-F238E27FC236}">
                <a16:creationId xmlns:a16="http://schemas.microsoft.com/office/drawing/2014/main" id="{41617291-02A2-B74A-B658-23C35139D943}"/>
              </a:ext>
            </a:extLst>
          </p:cNvPr>
          <p:cNvSpPr txBox="1"/>
          <p:nvPr/>
        </p:nvSpPr>
        <p:spPr>
          <a:xfrm>
            <a:off x="1407567" y="5346160"/>
            <a:ext cx="1330124"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3. Store in persistent database</a:t>
            </a:r>
          </a:p>
        </p:txBody>
      </p:sp>
      <p:sp>
        <p:nvSpPr>
          <p:cNvPr id="85" name="TextBox 84">
            <a:extLst>
              <a:ext uri="{FF2B5EF4-FFF2-40B4-BE49-F238E27FC236}">
                <a16:creationId xmlns:a16="http://schemas.microsoft.com/office/drawing/2014/main" id="{5604AFE6-B296-FC44-8DCC-757433B3EC74}"/>
              </a:ext>
            </a:extLst>
          </p:cNvPr>
          <p:cNvSpPr txBox="1"/>
          <p:nvPr/>
        </p:nvSpPr>
        <p:spPr>
          <a:xfrm>
            <a:off x="3232323" y="4091956"/>
            <a:ext cx="1197663" cy="256545"/>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4. Query database</a:t>
            </a:r>
          </a:p>
        </p:txBody>
      </p:sp>
      <p:sp>
        <p:nvSpPr>
          <p:cNvPr id="86" name="TextBox 85">
            <a:extLst>
              <a:ext uri="{FF2B5EF4-FFF2-40B4-BE49-F238E27FC236}">
                <a16:creationId xmlns:a16="http://schemas.microsoft.com/office/drawing/2014/main" id="{4DB7342E-8E05-A947-826F-04C2E545BFFA}"/>
              </a:ext>
            </a:extLst>
          </p:cNvPr>
          <p:cNvSpPr txBox="1"/>
          <p:nvPr/>
        </p:nvSpPr>
        <p:spPr>
          <a:xfrm>
            <a:off x="1237230" y="2266649"/>
            <a:ext cx="119766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1. Read data from source</a:t>
            </a:r>
          </a:p>
        </p:txBody>
      </p:sp>
      <p:sp>
        <p:nvSpPr>
          <p:cNvPr id="87" name="TextBox 86">
            <a:extLst>
              <a:ext uri="{FF2B5EF4-FFF2-40B4-BE49-F238E27FC236}">
                <a16:creationId xmlns:a16="http://schemas.microsoft.com/office/drawing/2014/main" id="{249998D5-FF69-8B4E-8D9D-5AF5A94A06AA}"/>
              </a:ext>
            </a:extLst>
          </p:cNvPr>
          <p:cNvSpPr txBox="1"/>
          <p:nvPr/>
        </p:nvSpPr>
        <p:spPr>
          <a:xfrm>
            <a:off x="6167333" y="3147651"/>
            <a:ext cx="1302865"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6. Read JSON API using JavaScript</a:t>
            </a:r>
          </a:p>
        </p:txBody>
      </p:sp>
      <p:sp>
        <p:nvSpPr>
          <p:cNvPr id="88" name="TextBox 87">
            <a:extLst>
              <a:ext uri="{FF2B5EF4-FFF2-40B4-BE49-F238E27FC236}">
                <a16:creationId xmlns:a16="http://schemas.microsoft.com/office/drawing/2014/main" id="{8DF0CFBC-1D82-5842-A238-8B0E66C7E1E5}"/>
              </a:ext>
            </a:extLst>
          </p:cNvPr>
          <p:cNvSpPr txBox="1"/>
          <p:nvPr/>
        </p:nvSpPr>
        <p:spPr>
          <a:xfrm>
            <a:off x="7779104" y="3199862"/>
            <a:ext cx="142893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7. Additional data preparation</a:t>
            </a:r>
          </a:p>
        </p:txBody>
      </p:sp>
      <p:sp>
        <p:nvSpPr>
          <p:cNvPr id="89" name="TextBox 88">
            <a:extLst>
              <a:ext uri="{FF2B5EF4-FFF2-40B4-BE49-F238E27FC236}">
                <a16:creationId xmlns:a16="http://schemas.microsoft.com/office/drawing/2014/main" id="{43DE1CD0-4EA1-1646-8CC5-59C259E65105}"/>
              </a:ext>
            </a:extLst>
          </p:cNvPr>
          <p:cNvSpPr txBox="1"/>
          <p:nvPr/>
        </p:nvSpPr>
        <p:spPr>
          <a:xfrm>
            <a:off x="9632634" y="3599056"/>
            <a:ext cx="182095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8. Visualize and deploy into web dashboard</a:t>
            </a:r>
          </a:p>
        </p:txBody>
      </p:sp>
      <p:sp>
        <p:nvSpPr>
          <p:cNvPr id="92" name="TextBox 91">
            <a:extLst>
              <a:ext uri="{FF2B5EF4-FFF2-40B4-BE49-F238E27FC236}">
                <a16:creationId xmlns:a16="http://schemas.microsoft.com/office/drawing/2014/main" id="{CF3E556B-1E5B-A64E-BD24-58BD2D1DB94D}"/>
              </a:ext>
            </a:extLst>
          </p:cNvPr>
          <p:cNvSpPr txBox="1"/>
          <p:nvPr/>
        </p:nvSpPr>
        <p:spPr>
          <a:xfrm>
            <a:off x="336436" y="1582239"/>
            <a:ext cx="730072" cy="318100"/>
          </a:xfrm>
          <a:prstGeom prst="rect">
            <a:avLst/>
          </a:prstGeom>
          <a:solidFill>
            <a:schemeClr val="bg1"/>
          </a:solidFill>
        </p:spPr>
        <p:txBody>
          <a:bodyPr wrap="none" rtlCol="0">
            <a:spAutoFit/>
          </a:bodyPr>
          <a:lstStyle/>
          <a:p>
            <a:r>
              <a:rPr lang="en-US" sz="1467" dirty="0">
                <a:latin typeface="Montserrat" pitchFamily="2" charset="77"/>
              </a:rPr>
              <a:t>Python</a:t>
            </a:r>
          </a:p>
        </p:txBody>
      </p:sp>
      <p:sp>
        <p:nvSpPr>
          <p:cNvPr id="93" name="TextBox 92">
            <a:extLst>
              <a:ext uri="{FF2B5EF4-FFF2-40B4-BE49-F238E27FC236}">
                <a16:creationId xmlns:a16="http://schemas.microsoft.com/office/drawing/2014/main" id="{3B914A06-4508-F84A-B64F-EF52617388CD}"/>
              </a:ext>
            </a:extLst>
          </p:cNvPr>
          <p:cNvSpPr txBox="1"/>
          <p:nvPr/>
        </p:nvSpPr>
        <p:spPr>
          <a:xfrm>
            <a:off x="6281800" y="1582239"/>
            <a:ext cx="1841786" cy="318100"/>
          </a:xfrm>
          <a:prstGeom prst="rect">
            <a:avLst/>
          </a:prstGeom>
          <a:solidFill>
            <a:schemeClr val="bg1"/>
          </a:solidFill>
        </p:spPr>
        <p:txBody>
          <a:bodyPr wrap="none" rtlCol="0">
            <a:spAutoFit/>
          </a:bodyPr>
          <a:lstStyle/>
          <a:p>
            <a:r>
              <a:rPr lang="en-US" sz="1467" dirty="0">
                <a:latin typeface="Montserrat" pitchFamily="2" charset="77"/>
              </a:rPr>
              <a:t>JavaScript, HTML, CSS</a:t>
            </a:r>
          </a:p>
        </p:txBody>
      </p:sp>
      <p:cxnSp>
        <p:nvCxnSpPr>
          <p:cNvPr id="95" name="Curved Connector 94">
            <a:extLst>
              <a:ext uri="{FF2B5EF4-FFF2-40B4-BE49-F238E27FC236}">
                <a16:creationId xmlns:a16="http://schemas.microsoft.com/office/drawing/2014/main" id="{434C0AF2-C6A5-B94B-99CB-A5B82602DBD4}"/>
              </a:ext>
            </a:extLst>
          </p:cNvPr>
          <p:cNvCxnSpPr>
            <a:cxnSpLocks/>
          </p:cNvCxnSpPr>
          <p:nvPr/>
        </p:nvCxnSpPr>
        <p:spPr>
          <a:xfrm flipV="1">
            <a:off x="5752979" y="4257674"/>
            <a:ext cx="4856405" cy="1704041"/>
          </a:xfrm>
          <a:prstGeom prst="curvedConnector3">
            <a:avLst>
              <a:gd name="adj1" fmla="val 100211"/>
            </a:avLst>
          </a:prstGeom>
          <a:ln w="38100">
            <a:solidFill>
              <a:schemeClr val="accent5"/>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44E02E6C-3E34-6145-8A6A-189079644D3D}"/>
              </a:ext>
            </a:extLst>
          </p:cNvPr>
          <p:cNvSpPr txBox="1"/>
          <p:nvPr/>
        </p:nvSpPr>
        <p:spPr>
          <a:xfrm>
            <a:off x="7936522" y="5793749"/>
            <a:ext cx="3862173" cy="543867"/>
          </a:xfrm>
          <a:prstGeom prst="rect">
            <a:avLst/>
          </a:prstGeom>
          <a:noFill/>
        </p:spPr>
        <p:txBody>
          <a:bodyPr wrap="square" rtlCol="0">
            <a:spAutoFit/>
          </a:bodyPr>
          <a:lstStyle/>
          <a:p>
            <a:pPr algn="ctr"/>
            <a:r>
              <a:rPr lang="en-US" sz="1467" dirty="0">
                <a:latin typeface="Montserrat" pitchFamily="2" charset="77"/>
              </a:rPr>
              <a:t>Flask route navigates user to HTML UI, which triggers JavaScript</a:t>
            </a:r>
          </a:p>
        </p:txBody>
      </p:sp>
      <p:sp>
        <p:nvSpPr>
          <p:cNvPr id="102" name="TextBox 101">
            <a:extLst>
              <a:ext uri="{FF2B5EF4-FFF2-40B4-BE49-F238E27FC236}">
                <a16:creationId xmlns:a16="http://schemas.microsoft.com/office/drawing/2014/main" id="{851E0DBC-04DC-0D4F-B628-BCFEF291B5AD}"/>
              </a:ext>
            </a:extLst>
          </p:cNvPr>
          <p:cNvSpPr txBox="1"/>
          <p:nvPr/>
        </p:nvSpPr>
        <p:spPr>
          <a:xfrm>
            <a:off x="2562721" y="1923273"/>
            <a:ext cx="1197663" cy="256545"/>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Flask App</a:t>
            </a:r>
          </a:p>
        </p:txBody>
      </p:sp>
      <p:sp>
        <p:nvSpPr>
          <p:cNvPr id="3" name="TextBox 2">
            <a:extLst>
              <a:ext uri="{FF2B5EF4-FFF2-40B4-BE49-F238E27FC236}">
                <a16:creationId xmlns:a16="http://schemas.microsoft.com/office/drawing/2014/main" id="{05BBFA64-0787-274B-8223-D2F1BD506EAC}"/>
              </a:ext>
            </a:extLst>
          </p:cNvPr>
          <p:cNvSpPr txBox="1"/>
          <p:nvPr/>
        </p:nvSpPr>
        <p:spPr>
          <a:xfrm>
            <a:off x="298260" y="3335847"/>
            <a:ext cx="913520" cy="369332"/>
          </a:xfrm>
          <a:prstGeom prst="rect">
            <a:avLst/>
          </a:prstGeom>
          <a:noFill/>
        </p:spPr>
        <p:txBody>
          <a:bodyPr wrap="none" rtlCol="0">
            <a:spAutoFit/>
          </a:bodyPr>
          <a:lstStyle/>
          <a:p>
            <a:r>
              <a:rPr lang="en-US" b="1" dirty="0">
                <a:solidFill>
                  <a:srgbClr val="FF0000"/>
                </a:solidFill>
              </a:rPr>
              <a:t>Vincent</a:t>
            </a:r>
          </a:p>
        </p:txBody>
      </p:sp>
      <p:sp>
        <p:nvSpPr>
          <p:cNvPr id="37" name="TextBox 36">
            <a:extLst>
              <a:ext uri="{FF2B5EF4-FFF2-40B4-BE49-F238E27FC236}">
                <a16:creationId xmlns:a16="http://schemas.microsoft.com/office/drawing/2014/main" id="{C942BDC0-5D18-984A-96BF-FF6A5E8C0500}"/>
              </a:ext>
            </a:extLst>
          </p:cNvPr>
          <p:cNvSpPr txBox="1"/>
          <p:nvPr/>
        </p:nvSpPr>
        <p:spPr>
          <a:xfrm>
            <a:off x="1825005" y="5750422"/>
            <a:ext cx="468398" cy="369332"/>
          </a:xfrm>
          <a:prstGeom prst="rect">
            <a:avLst/>
          </a:prstGeom>
          <a:noFill/>
        </p:spPr>
        <p:txBody>
          <a:bodyPr wrap="none" rtlCol="0">
            <a:spAutoFit/>
          </a:bodyPr>
          <a:lstStyle/>
          <a:p>
            <a:r>
              <a:rPr lang="en-US" b="1" dirty="0">
                <a:solidFill>
                  <a:srgbClr val="FF0000"/>
                </a:solidFill>
              </a:rPr>
              <a:t>Tia</a:t>
            </a:r>
          </a:p>
        </p:txBody>
      </p:sp>
      <p:sp>
        <p:nvSpPr>
          <p:cNvPr id="38" name="TextBox 37">
            <a:extLst>
              <a:ext uri="{FF2B5EF4-FFF2-40B4-BE49-F238E27FC236}">
                <a16:creationId xmlns:a16="http://schemas.microsoft.com/office/drawing/2014/main" id="{6B2E23EC-9A9C-1F4E-836C-7654B66754A7}"/>
              </a:ext>
            </a:extLst>
          </p:cNvPr>
          <p:cNvSpPr txBox="1"/>
          <p:nvPr/>
        </p:nvSpPr>
        <p:spPr>
          <a:xfrm>
            <a:off x="1604848" y="4360755"/>
            <a:ext cx="913520" cy="369332"/>
          </a:xfrm>
          <a:prstGeom prst="rect">
            <a:avLst/>
          </a:prstGeom>
          <a:noFill/>
        </p:spPr>
        <p:txBody>
          <a:bodyPr wrap="none" rtlCol="0">
            <a:spAutoFit/>
          </a:bodyPr>
          <a:lstStyle/>
          <a:p>
            <a:r>
              <a:rPr lang="en-US" b="1" dirty="0">
                <a:solidFill>
                  <a:srgbClr val="FF0000"/>
                </a:solidFill>
              </a:rPr>
              <a:t>Vincent</a:t>
            </a:r>
          </a:p>
        </p:txBody>
      </p:sp>
      <p:sp>
        <p:nvSpPr>
          <p:cNvPr id="39" name="TextBox 38">
            <a:extLst>
              <a:ext uri="{FF2B5EF4-FFF2-40B4-BE49-F238E27FC236}">
                <a16:creationId xmlns:a16="http://schemas.microsoft.com/office/drawing/2014/main" id="{B5749A1D-B76B-F044-9584-6EFC8EF844F9}"/>
              </a:ext>
            </a:extLst>
          </p:cNvPr>
          <p:cNvSpPr txBox="1"/>
          <p:nvPr/>
        </p:nvSpPr>
        <p:spPr>
          <a:xfrm>
            <a:off x="3411943" y="4269860"/>
            <a:ext cx="1041119" cy="369332"/>
          </a:xfrm>
          <a:prstGeom prst="rect">
            <a:avLst/>
          </a:prstGeom>
          <a:noFill/>
        </p:spPr>
        <p:txBody>
          <a:bodyPr wrap="none" rtlCol="0">
            <a:spAutoFit/>
          </a:bodyPr>
          <a:lstStyle/>
          <a:p>
            <a:r>
              <a:rPr lang="en-US" b="1" dirty="0">
                <a:solidFill>
                  <a:srgbClr val="FF0000"/>
                </a:solidFill>
              </a:rPr>
              <a:t>Sylvester</a:t>
            </a:r>
          </a:p>
        </p:txBody>
      </p:sp>
      <p:sp>
        <p:nvSpPr>
          <p:cNvPr id="40" name="TextBox 39">
            <a:extLst>
              <a:ext uri="{FF2B5EF4-FFF2-40B4-BE49-F238E27FC236}">
                <a16:creationId xmlns:a16="http://schemas.microsoft.com/office/drawing/2014/main" id="{6A696E58-029F-834D-B451-1B0D7A8B3AA3}"/>
              </a:ext>
            </a:extLst>
          </p:cNvPr>
          <p:cNvSpPr txBox="1"/>
          <p:nvPr/>
        </p:nvSpPr>
        <p:spPr>
          <a:xfrm>
            <a:off x="4550980" y="3499714"/>
            <a:ext cx="1041119" cy="369332"/>
          </a:xfrm>
          <a:prstGeom prst="rect">
            <a:avLst/>
          </a:prstGeom>
          <a:noFill/>
        </p:spPr>
        <p:txBody>
          <a:bodyPr wrap="none" rtlCol="0">
            <a:spAutoFit/>
          </a:bodyPr>
          <a:lstStyle/>
          <a:p>
            <a:r>
              <a:rPr lang="en-US" b="1" dirty="0">
                <a:solidFill>
                  <a:srgbClr val="FF0000"/>
                </a:solidFill>
              </a:rPr>
              <a:t>Sylvester</a:t>
            </a:r>
          </a:p>
        </p:txBody>
      </p:sp>
      <p:sp>
        <p:nvSpPr>
          <p:cNvPr id="42" name="TextBox 41">
            <a:extLst>
              <a:ext uri="{FF2B5EF4-FFF2-40B4-BE49-F238E27FC236}">
                <a16:creationId xmlns:a16="http://schemas.microsoft.com/office/drawing/2014/main" id="{79843E0D-91C2-E24B-A8E4-BA33F5C65210}"/>
              </a:ext>
            </a:extLst>
          </p:cNvPr>
          <p:cNvSpPr txBox="1"/>
          <p:nvPr/>
        </p:nvSpPr>
        <p:spPr>
          <a:xfrm>
            <a:off x="6392373" y="3546652"/>
            <a:ext cx="898708" cy="369332"/>
          </a:xfrm>
          <a:prstGeom prst="rect">
            <a:avLst/>
          </a:prstGeom>
          <a:noFill/>
        </p:spPr>
        <p:txBody>
          <a:bodyPr wrap="none" rtlCol="0">
            <a:spAutoFit/>
          </a:bodyPr>
          <a:lstStyle/>
          <a:p>
            <a:r>
              <a:rPr lang="en-US" b="1" dirty="0">
                <a:solidFill>
                  <a:srgbClr val="FF0000"/>
                </a:solidFill>
              </a:rPr>
              <a:t>Krishna</a:t>
            </a:r>
          </a:p>
        </p:txBody>
      </p:sp>
      <p:sp>
        <p:nvSpPr>
          <p:cNvPr id="43" name="TextBox 42">
            <a:extLst>
              <a:ext uri="{FF2B5EF4-FFF2-40B4-BE49-F238E27FC236}">
                <a16:creationId xmlns:a16="http://schemas.microsoft.com/office/drawing/2014/main" id="{1C8A7390-9F55-8143-97BF-AF1EBEEA51F9}"/>
              </a:ext>
            </a:extLst>
          </p:cNvPr>
          <p:cNvSpPr txBox="1"/>
          <p:nvPr/>
        </p:nvSpPr>
        <p:spPr>
          <a:xfrm>
            <a:off x="8170016" y="3579845"/>
            <a:ext cx="889346" cy="369332"/>
          </a:xfrm>
          <a:prstGeom prst="rect">
            <a:avLst/>
          </a:prstGeom>
          <a:noFill/>
        </p:spPr>
        <p:txBody>
          <a:bodyPr wrap="none" rtlCol="0">
            <a:spAutoFit/>
          </a:bodyPr>
          <a:lstStyle/>
          <a:p>
            <a:r>
              <a:rPr lang="en-US" b="1" dirty="0">
                <a:solidFill>
                  <a:srgbClr val="FF0000"/>
                </a:solidFill>
              </a:rPr>
              <a:t>GROUP</a:t>
            </a:r>
          </a:p>
        </p:txBody>
      </p:sp>
      <p:sp>
        <p:nvSpPr>
          <p:cNvPr id="44" name="TextBox 43">
            <a:extLst>
              <a:ext uri="{FF2B5EF4-FFF2-40B4-BE49-F238E27FC236}">
                <a16:creationId xmlns:a16="http://schemas.microsoft.com/office/drawing/2014/main" id="{8DD1D482-353B-A94D-A831-C486102369EA}"/>
              </a:ext>
            </a:extLst>
          </p:cNvPr>
          <p:cNvSpPr txBox="1"/>
          <p:nvPr/>
        </p:nvSpPr>
        <p:spPr>
          <a:xfrm>
            <a:off x="10187301" y="3907290"/>
            <a:ext cx="889346" cy="369332"/>
          </a:xfrm>
          <a:prstGeom prst="rect">
            <a:avLst/>
          </a:prstGeom>
          <a:noFill/>
        </p:spPr>
        <p:txBody>
          <a:bodyPr wrap="none" rtlCol="0">
            <a:spAutoFit/>
          </a:bodyPr>
          <a:lstStyle/>
          <a:p>
            <a:r>
              <a:rPr lang="en-US" b="1" dirty="0">
                <a:solidFill>
                  <a:srgbClr val="FF0000"/>
                </a:solidFill>
              </a:rPr>
              <a:t>GROUP</a:t>
            </a:r>
          </a:p>
        </p:txBody>
      </p:sp>
    </p:spTree>
    <p:extLst>
      <p:ext uri="{BB962C8B-B14F-4D97-AF65-F5344CB8AC3E}">
        <p14:creationId xmlns:p14="http://schemas.microsoft.com/office/powerpoint/2010/main" val="2694493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9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5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8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71"/>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6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8"/>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80"/>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75"/>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89"/>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93"/>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91"/>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95"/>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0" grpId="0" animBg="1"/>
      <p:bldP spid="81" grpId="0"/>
      <p:bldP spid="82" grpId="0"/>
      <p:bldP spid="83" grpId="0"/>
      <p:bldP spid="84" grpId="0"/>
      <p:bldP spid="85" grpId="0"/>
      <p:bldP spid="86" grpId="0"/>
      <p:bldP spid="87" grpId="0"/>
      <p:bldP spid="88" grpId="0"/>
      <p:bldP spid="89" grpId="0"/>
      <p:bldP spid="92" grpId="0" animBg="1"/>
      <p:bldP spid="93" grpId="0" animBg="1"/>
      <p:bldP spid="10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7ACD59-ACFB-C94B-95EC-66F3CE35F0A1}"/>
              </a:ext>
            </a:extLst>
          </p:cNvPr>
          <p:cNvSpPr>
            <a:spLocks noGrp="1"/>
          </p:cNvSpPr>
          <p:nvPr>
            <p:ph type="title"/>
          </p:nvPr>
        </p:nvSpPr>
        <p:spPr>
          <a:xfrm>
            <a:off x="838200" y="14530"/>
            <a:ext cx="10515600" cy="595494"/>
          </a:xfrm>
        </p:spPr>
        <p:txBody>
          <a:bodyPr>
            <a:normAutofit fontScale="90000"/>
          </a:bodyPr>
          <a:lstStyle/>
          <a:p>
            <a:r>
              <a:rPr lang="en-US" dirty="0"/>
              <a:t>Dashboard</a:t>
            </a:r>
          </a:p>
        </p:txBody>
      </p:sp>
      <p:sp>
        <p:nvSpPr>
          <p:cNvPr id="6" name="Rectangle 5">
            <a:extLst>
              <a:ext uri="{FF2B5EF4-FFF2-40B4-BE49-F238E27FC236}">
                <a16:creationId xmlns:a16="http://schemas.microsoft.com/office/drawing/2014/main" id="{701298AC-132A-AF4B-836C-A2E1D09E0580}"/>
              </a:ext>
            </a:extLst>
          </p:cNvPr>
          <p:cNvSpPr/>
          <p:nvPr/>
        </p:nvSpPr>
        <p:spPr>
          <a:xfrm>
            <a:off x="249383" y="765270"/>
            <a:ext cx="11516806" cy="599915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8A3EB5FD-3BF1-E24B-A32C-721FE8507D41}"/>
              </a:ext>
            </a:extLst>
          </p:cNvPr>
          <p:cNvGrpSpPr/>
          <p:nvPr/>
        </p:nvGrpSpPr>
        <p:grpSpPr>
          <a:xfrm>
            <a:off x="2300134" y="754207"/>
            <a:ext cx="6865009" cy="568515"/>
            <a:chOff x="2524740" y="4468184"/>
            <a:chExt cx="6865009" cy="568515"/>
          </a:xfrm>
        </p:grpSpPr>
        <p:sp>
          <p:nvSpPr>
            <p:cNvPr id="9" name="Rectangle 8">
              <a:extLst>
                <a:ext uri="{FF2B5EF4-FFF2-40B4-BE49-F238E27FC236}">
                  <a16:creationId xmlns:a16="http://schemas.microsoft.com/office/drawing/2014/main" id="{C3587738-2444-EE44-8B67-CEE21AC79F5E}"/>
                </a:ext>
              </a:extLst>
            </p:cNvPr>
            <p:cNvSpPr/>
            <p:nvPr/>
          </p:nvSpPr>
          <p:spPr>
            <a:xfrm>
              <a:off x="2870759" y="4877258"/>
              <a:ext cx="6203346" cy="812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B280D5B-B4F0-7E46-923B-D3601E9FB974}"/>
                </a:ext>
              </a:extLst>
            </p:cNvPr>
            <p:cNvSpPr txBox="1"/>
            <p:nvPr/>
          </p:nvSpPr>
          <p:spPr>
            <a:xfrm>
              <a:off x="2524740" y="4468186"/>
              <a:ext cx="611326" cy="262682"/>
            </a:xfrm>
            <a:prstGeom prst="rect">
              <a:avLst/>
            </a:prstGeom>
            <a:noFill/>
          </p:spPr>
          <p:txBody>
            <a:bodyPr wrap="none" rtlCol="0">
              <a:spAutoFit/>
            </a:bodyPr>
            <a:lstStyle/>
            <a:p>
              <a:r>
                <a:rPr lang="en-US" dirty="0"/>
                <a:t>1/2020</a:t>
              </a:r>
            </a:p>
          </p:txBody>
        </p:sp>
        <p:sp>
          <p:nvSpPr>
            <p:cNvPr id="18" name="TextBox 17">
              <a:extLst>
                <a:ext uri="{FF2B5EF4-FFF2-40B4-BE49-F238E27FC236}">
                  <a16:creationId xmlns:a16="http://schemas.microsoft.com/office/drawing/2014/main" id="{CE1DD229-FCDA-A64F-8F07-02BC6887BC1C}"/>
                </a:ext>
              </a:extLst>
            </p:cNvPr>
            <p:cNvSpPr txBox="1"/>
            <p:nvPr/>
          </p:nvSpPr>
          <p:spPr>
            <a:xfrm>
              <a:off x="8695196" y="4468184"/>
              <a:ext cx="694553" cy="262682"/>
            </a:xfrm>
            <a:prstGeom prst="rect">
              <a:avLst/>
            </a:prstGeom>
            <a:noFill/>
          </p:spPr>
          <p:txBody>
            <a:bodyPr wrap="none" rtlCol="0">
              <a:spAutoFit/>
            </a:bodyPr>
            <a:lstStyle/>
            <a:p>
              <a:r>
                <a:rPr lang="en-US" dirty="0"/>
                <a:t>11/2020</a:t>
              </a:r>
            </a:p>
          </p:txBody>
        </p:sp>
        <p:cxnSp>
          <p:nvCxnSpPr>
            <p:cNvPr id="16" name="Straight Connector 15">
              <a:extLst>
                <a:ext uri="{FF2B5EF4-FFF2-40B4-BE49-F238E27FC236}">
                  <a16:creationId xmlns:a16="http://schemas.microsoft.com/office/drawing/2014/main" id="{E1676FDF-5351-1743-95C8-5D00EB70ADCB}"/>
                </a:ext>
              </a:extLst>
            </p:cNvPr>
            <p:cNvCxnSpPr>
              <a:cxnSpLocks/>
            </p:cNvCxnSpPr>
            <p:nvPr/>
          </p:nvCxnSpPr>
          <p:spPr>
            <a:xfrm>
              <a:off x="3371030" y="4786564"/>
              <a:ext cx="0" cy="25013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D6807160-4951-B245-81D3-CE6826D163C8}"/>
              </a:ext>
            </a:extLst>
          </p:cNvPr>
          <p:cNvGrpSpPr>
            <a:grpSpLocks noChangeAspect="1"/>
          </p:cNvGrpSpPr>
          <p:nvPr/>
        </p:nvGrpSpPr>
        <p:grpSpPr>
          <a:xfrm>
            <a:off x="467377" y="2296651"/>
            <a:ext cx="11032962" cy="4143010"/>
            <a:chOff x="467375" y="2212728"/>
            <a:chExt cx="11922567" cy="4477068"/>
          </a:xfrm>
        </p:grpSpPr>
        <p:grpSp>
          <p:nvGrpSpPr>
            <p:cNvPr id="17" name="Group 16">
              <a:extLst>
                <a:ext uri="{FF2B5EF4-FFF2-40B4-BE49-F238E27FC236}">
                  <a16:creationId xmlns:a16="http://schemas.microsoft.com/office/drawing/2014/main" id="{767AE816-4A07-624C-B507-13F509AE1BAB}"/>
                </a:ext>
              </a:extLst>
            </p:cNvPr>
            <p:cNvGrpSpPr>
              <a:grpSpLocks noChangeAspect="1"/>
            </p:cNvGrpSpPr>
            <p:nvPr/>
          </p:nvGrpSpPr>
          <p:grpSpPr>
            <a:xfrm>
              <a:off x="467375" y="2250008"/>
              <a:ext cx="8887017" cy="4439788"/>
              <a:chOff x="467375" y="1457726"/>
              <a:chExt cx="11093242" cy="5232066"/>
            </a:xfrm>
          </p:grpSpPr>
          <p:grpSp>
            <p:nvGrpSpPr>
              <p:cNvPr id="8" name="Group 7">
                <a:extLst>
                  <a:ext uri="{FF2B5EF4-FFF2-40B4-BE49-F238E27FC236}">
                    <a16:creationId xmlns:a16="http://schemas.microsoft.com/office/drawing/2014/main" id="{542DC82B-FF6F-8041-ABE2-9CA62A45DBD4}"/>
                  </a:ext>
                </a:extLst>
              </p:cNvPr>
              <p:cNvGrpSpPr/>
              <p:nvPr/>
            </p:nvGrpSpPr>
            <p:grpSpPr>
              <a:xfrm>
                <a:off x="467375" y="1457726"/>
                <a:ext cx="11093242" cy="5232066"/>
                <a:chOff x="-44974" y="3198547"/>
                <a:chExt cx="11093242" cy="5232066"/>
              </a:xfrm>
            </p:grpSpPr>
            <p:grpSp>
              <p:nvGrpSpPr>
                <p:cNvPr id="5" name="Group 4">
                  <a:extLst>
                    <a:ext uri="{FF2B5EF4-FFF2-40B4-BE49-F238E27FC236}">
                      <a16:creationId xmlns:a16="http://schemas.microsoft.com/office/drawing/2014/main" id="{15F2C691-B85F-2F45-A11F-F4A118E8BFDC}"/>
                    </a:ext>
                  </a:extLst>
                </p:cNvPr>
                <p:cNvGrpSpPr/>
                <p:nvPr/>
              </p:nvGrpSpPr>
              <p:grpSpPr>
                <a:xfrm>
                  <a:off x="3688169" y="3198547"/>
                  <a:ext cx="3626956" cy="3565875"/>
                  <a:chOff x="3688169" y="3198547"/>
                  <a:chExt cx="3626956" cy="3565875"/>
                </a:xfrm>
              </p:grpSpPr>
              <p:sp>
                <p:nvSpPr>
                  <p:cNvPr id="11" name="Rectangle 10">
                    <a:extLst>
                      <a:ext uri="{FF2B5EF4-FFF2-40B4-BE49-F238E27FC236}">
                        <a16:creationId xmlns:a16="http://schemas.microsoft.com/office/drawing/2014/main" id="{EDA27E01-C511-C54E-9139-648C69CCD9B7}"/>
                      </a:ext>
                    </a:extLst>
                  </p:cNvPr>
                  <p:cNvSpPr/>
                  <p:nvPr/>
                </p:nvSpPr>
                <p:spPr>
                  <a:xfrm>
                    <a:off x="3688169" y="5191945"/>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sz="1200" dirty="0"/>
                      <a:t>Chart with Trip Data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1032" name="Picture 8" descr="Histogram showing the numerical density of TUNEL+ cells in the striatum...  | Download Scientific Diagram">
                    <a:extLst>
                      <a:ext uri="{FF2B5EF4-FFF2-40B4-BE49-F238E27FC236}">
                        <a16:creationId xmlns:a16="http://schemas.microsoft.com/office/drawing/2014/main" id="{48CF2CEB-BC7E-EB46-BE81-CBD94A78F2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52853" y="5590642"/>
                    <a:ext cx="1697585" cy="113242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F7ECDFD-7D77-B748-B0CA-E8E241180046}"/>
                      </a:ext>
                    </a:extLst>
                  </p:cNvPr>
                  <p:cNvSpPr txBox="1"/>
                  <p:nvPr/>
                </p:nvSpPr>
                <p:spPr>
                  <a:xfrm>
                    <a:off x="5092053" y="3198547"/>
                    <a:ext cx="819192" cy="369332"/>
                  </a:xfrm>
                  <a:prstGeom prst="rect">
                    <a:avLst/>
                  </a:prstGeom>
                  <a:noFill/>
                </p:spPr>
                <p:txBody>
                  <a:bodyPr wrap="square" rtlCol="0">
                    <a:spAutoFit/>
                  </a:bodyPr>
                  <a:lstStyle/>
                  <a:p>
                    <a:r>
                      <a:rPr lang="en-US" dirty="0"/>
                      <a:t>Trips</a:t>
                    </a:r>
                  </a:p>
                </p:txBody>
              </p:sp>
              <p:pic>
                <p:nvPicPr>
                  <p:cNvPr id="1042" name="Picture 18" descr="Choropleth Map | Data Viz Project">
                    <a:extLst>
                      <a:ext uri="{FF2B5EF4-FFF2-40B4-BE49-F238E27FC236}">
                        <a16:creationId xmlns:a16="http://schemas.microsoft.com/office/drawing/2014/main" id="{A8A876A8-CCCD-7E48-B250-244E2A487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1413" y="3597071"/>
                    <a:ext cx="2126836" cy="146678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 name="Group 2">
                  <a:extLst>
                    <a:ext uri="{FF2B5EF4-FFF2-40B4-BE49-F238E27FC236}">
                      <a16:creationId xmlns:a16="http://schemas.microsoft.com/office/drawing/2014/main" id="{1CB754D7-8217-8942-89CB-2A118EB343FA}"/>
                    </a:ext>
                  </a:extLst>
                </p:cNvPr>
                <p:cNvGrpSpPr/>
                <p:nvPr/>
              </p:nvGrpSpPr>
              <p:grpSpPr>
                <a:xfrm>
                  <a:off x="7421312" y="3200551"/>
                  <a:ext cx="3626956" cy="3563870"/>
                  <a:chOff x="7421312" y="3200551"/>
                  <a:chExt cx="3626956" cy="3563870"/>
                </a:xfrm>
              </p:grpSpPr>
              <p:sp>
                <p:nvSpPr>
                  <p:cNvPr id="15" name="TextBox 14">
                    <a:extLst>
                      <a:ext uri="{FF2B5EF4-FFF2-40B4-BE49-F238E27FC236}">
                        <a16:creationId xmlns:a16="http://schemas.microsoft.com/office/drawing/2014/main" id="{5D9EE8FC-5678-C249-857E-04E56C51E81D}"/>
                      </a:ext>
                    </a:extLst>
                  </p:cNvPr>
                  <p:cNvSpPr txBox="1"/>
                  <p:nvPr/>
                </p:nvSpPr>
                <p:spPr>
                  <a:xfrm>
                    <a:off x="8499066" y="3200551"/>
                    <a:ext cx="1150823" cy="470333"/>
                  </a:xfrm>
                  <a:prstGeom prst="rect">
                    <a:avLst/>
                  </a:prstGeom>
                  <a:noFill/>
                </p:spPr>
                <p:txBody>
                  <a:bodyPr wrap="square" rtlCol="0">
                    <a:spAutoFit/>
                  </a:bodyPr>
                  <a:lstStyle/>
                  <a:p>
                    <a:r>
                      <a:rPr lang="en-US" dirty="0"/>
                      <a:t>COVID</a:t>
                    </a:r>
                  </a:p>
                </p:txBody>
              </p:sp>
              <p:pic>
                <p:nvPicPr>
                  <p:cNvPr id="33" name="Picture 18" descr="Choropleth Map | Data Viz Project">
                    <a:extLst>
                      <a:ext uri="{FF2B5EF4-FFF2-40B4-BE49-F238E27FC236}">
                        <a16:creationId xmlns:a16="http://schemas.microsoft.com/office/drawing/2014/main" id="{7E8B1053-65DF-4B47-B6C2-B4A06617A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19941" y="3608482"/>
                    <a:ext cx="2126838" cy="1466785"/>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D5C1A118-16AD-914B-AB3D-9BF08EB83846}"/>
                      </a:ext>
                    </a:extLst>
                  </p:cNvPr>
                  <p:cNvSpPr/>
                  <p:nvPr/>
                </p:nvSpPr>
                <p:spPr>
                  <a:xfrm>
                    <a:off x="7421312" y="5191946"/>
                    <a:ext cx="3626956" cy="15724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COVID Cases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26" name="Picture 8" descr="Histogram showing the numerical density of TUNEL+ cells in the striatum...  | Download Scientific Diagram">
                    <a:extLst>
                      <a:ext uri="{FF2B5EF4-FFF2-40B4-BE49-F238E27FC236}">
                        <a16:creationId xmlns:a16="http://schemas.microsoft.com/office/drawing/2014/main" id="{66A7025C-3E57-1F41-A78F-CB5B3BF9F1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5995" y="5590642"/>
                    <a:ext cx="1697585" cy="113242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 name="Group 6">
                  <a:extLst>
                    <a:ext uri="{FF2B5EF4-FFF2-40B4-BE49-F238E27FC236}">
                      <a16:creationId xmlns:a16="http://schemas.microsoft.com/office/drawing/2014/main" id="{95FA1FA0-E8BD-BC45-9667-72F7499E9FB7}"/>
                    </a:ext>
                  </a:extLst>
                </p:cNvPr>
                <p:cNvGrpSpPr/>
                <p:nvPr/>
              </p:nvGrpSpPr>
              <p:grpSpPr>
                <a:xfrm>
                  <a:off x="-44974" y="3210603"/>
                  <a:ext cx="3626956" cy="5220010"/>
                  <a:chOff x="-44974" y="3210603"/>
                  <a:chExt cx="3626956" cy="5220010"/>
                </a:xfrm>
              </p:grpSpPr>
              <p:sp>
                <p:nvSpPr>
                  <p:cNvPr id="27" name="TextBox 26">
                    <a:extLst>
                      <a:ext uri="{FF2B5EF4-FFF2-40B4-BE49-F238E27FC236}">
                        <a16:creationId xmlns:a16="http://schemas.microsoft.com/office/drawing/2014/main" id="{D229C770-6A36-5C49-A22A-D8E4C0DCE414}"/>
                      </a:ext>
                    </a:extLst>
                  </p:cNvPr>
                  <p:cNvSpPr txBox="1"/>
                  <p:nvPr/>
                </p:nvSpPr>
                <p:spPr>
                  <a:xfrm>
                    <a:off x="724370" y="3210603"/>
                    <a:ext cx="2126828" cy="338555"/>
                  </a:xfrm>
                  <a:prstGeom prst="rect">
                    <a:avLst/>
                  </a:prstGeom>
                  <a:noFill/>
                </p:spPr>
                <p:txBody>
                  <a:bodyPr wrap="square" rtlCol="0">
                    <a:spAutoFit/>
                  </a:bodyPr>
                  <a:lstStyle/>
                  <a:p>
                    <a:pPr algn="ctr"/>
                    <a:r>
                      <a:rPr lang="en-US" sz="1600" dirty="0"/>
                      <a:t>Correlation Coefficient</a:t>
                    </a:r>
                  </a:p>
                </p:txBody>
              </p:sp>
              <p:pic>
                <p:nvPicPr>
                  <p:cNvPr id="28" name="Picture 18" descr="Choropleth Map | Data Viz Project">
                    <a:extLst>
                      <a:ext uri="{FF2B5EF4-FFF2-40B4-BE49-F238E27FC236}">
                        <a16:creationId xmlns:a16="http://schemas.microsoft.com/office/drawing/2014/main" id="{095D627F-0595-9C47-8487-A5EA1193F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4371" y="3575195"/>
                    <a:ext cx="2126836" cy="1466783"/>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4DEC98C9-B2B4-8947-B821-3356C5EAB362}"/>
                      </a:ext>
                    </a:extLst>
                  </p:cNvPr>
                  <p:cNvSpPr/>
                  <p:nvPr/>
                </p:nvSpPr>
                <p:spPr>
                  <a:xfrm>
                    <a:off x="-44974" y="5203140"/>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Correlation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30" name="Picture 8" descr="Histogram showing the numerical density of TUNEL+ cells in the striatum...  | Download Scientific Diagram">
                    <a:extLst>
                      <a:ext uri="{FF2B5EF4-FFF2-40B4-BE49-F238E27FC236}">
                        <a16:creationId xmlns:a16="http://schemas.microsoft.com/office/drawing/2014/main" id="{BCC6292C-4A9A-B640-8B17-60243C2065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9710" y="5590641"/>
                    <a:ext cx="1697585" cy="113242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33">
                    <a:extLst>
                      <a:ext uri="{FF2B5EF4-FFF2-40B4-BE49-F238E27FC236}">
                        <a16:creationId xmlns:a16="http://schemas.microsoft.com/office/drawing/2014/main" id="{A811CA06-3C4F-B640-9A33-A9FDC4EA144A}"/>
                      </a:ext>
                    </a:extLst>
                  </p:cNvPr>
                  <p:cNvSpPr/>
                  <p:nvPr/>
                </p:nvSpPr>
                <p:spPr>
                  <a:xfrm>
                    <a:off x="-44974" y="6858136"/>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dirty="0"/>
                      <a:t>Table?</a:t>
                    </a:r>
                  </a:p>
                  <a:p>
                    <a:pPr algn="ctr"/>
                    <a:endParaRPr lang="en-US" dirty="0"/>
                  </a:p>
                </p:txBody>
              </p:sp>
            </p:grpSp>
          </p:grpSp>
          <p:sp>
            <p:nvSpPr>
              <p:cNvPr id="35" name="Rectangle 34">
                <a:extLst>
                  <a:ext uri="{FF2B5EF4-FFF2-40B4-BE49-F238E27FC236}">
                    <a16:creationId xmlns:a16="http://schemas.microsoft.com/office/drawing/2014/main" id="{8201FC56-B4B3-134A-B3BD-E543B4FCFE4C}"/>
                  </a:ext>
                </a:extLst>
              </p:cNvPr>
              <p:cNvSpPr/>
              <p:nvPr/>
            </p:nvSpPr>
            <p:spPr>
              <a:xfrm>
                <a:off x="4200518" y="5117315"/>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dirty="0"/>
                  <a:t>Table?</a:t>
                </a:r>
              </a:p>
              <a:p>
                <a:pPr algn="ctr"/>
                <a:endParaRPr lang="en-US" dirty="0"/>
              </a:p>
            </p:txBody>
          </p:sp>
          <p:sp>
            <p:nvSpPr>
              <p:cNvPr id="36" name="Rectangle 35">
                <a:extLst>
                  <a:ext uri="{FF2B5EF4-FFF2-40B4-BE49-F238E27FC236}">
                    <a16:creationId xmlns:a16="http://schemas.microsoft.com/office/drawing/2014/main" id="{48BA3002-B1A3-9741-870E-59E02E698362}"/>
                  </a:ext>
                </a:extLst>
              </p:cNvPr>
              <p:cNvSpPr/>
              <p:nvPr/>
            </p:nvSpPr>
            <p:spPr>
              <a:xfrm>
                <a:off x="7933661" y="5117314"/>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a:t>
                </a:r>
              </a:p>
            </p:txBody>
          </p:sp>
        </p:grpSp>
        <p:grpSp>
          <p:nvGrpSpPr>
            <p:cNvPr id="32" name="Group 31">
              <a:extLst>
                <a:ext uri="{FF2B5EF4-FFF2-40B4-BE49-F238E27FC236}">
                  <a16:creationId xmlns:a16="http://schemas.microsoft.com/office/drawing/2014/main" id="{6FDFA776-7415-5A45-A5B5-8D1D8B6AF551}"/>
                </a:ext>
              </a:extLst>
            </p:cNvPr>
            <p:cNvGrpSpPr/>
            <p:nvPr/>
          </p:nvGrpSpPr>
          <p:grpSpPr>
            <a:xfrm>
              <a:off x="9458241" y="2212728"/>
              <a:ext cx="2931701" cy="4477063"/>
              <a:chOff x="6654842" y="2365128"/>
              <a:chExt cx="2931701" cy="4477063"/>
            </a:xfrm>
          </p:grpSpPr>
          <p:pic>
            <p:nvPicPr>
              <p:cNvPr id="38" name="Picture 18" descr="Choropleth Map | Data Viz Project">
                <a:extLst>
                  <a:ext uri="{FF2B5EF4-FFF2-40B4-BE49-F238E27FC236}">
                    <a16:creationId xmlns:a16="http://schemas.microsoft.com/office/drawing/2014/main" id="{FD530CEF-E81D-4A44-BD4E-ADD4E08519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9550" y="2713545"/>
                <a:ext cx="1719142" cy="1255842"/>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Group 30">
                <a:extLst>
                  <a:ext uri="{FF2B5EF4-FFF2-40B4-BE49-F238E27FC236}">
                    <a16:creationId xmlns:a16="http://schemas.microsoft.com/office/drawing/2014/main" id="{75ACCD11-DE23-E747-ADC2-1D2F5DFAE223}"/>
                  </a:ext>
                </a:extLst>
              </p:cNvPr>
              <p:cNvGrpSpPr/>
              <p:nvPr/>
            </p:nvGrpSpPr>
            <p:grpSpPr>
              <a:xfrm>
                <a:off x="6654842" y="2365128"/>
                <a:ext cx="2931701" cy="3069494"/>
                <a:chOff x="6654842" y="2365128"/>
                <a:chExt cx="2931701" cy="3069494"/>
              </a:xfrm>
            </p:grpSpPr>
            <p:sp>
              <p:nvSpPr>
                <p:cNvPr id="37" name="TextBox 36">
                  <a:extLst>
                    <a:ext uri="{FF2B5EF4-FFF2-40B4-BE49-F238E27FC236}">
                      <a16:creationId xmlns:a16="http://schemas.microsoft.com/office/drawing/2014/main" id="{3BF98032-45DA-3041-8C16-0CB5C4772FBE}"/>
                    </a:ext>
                  </a:extLst>
                </p:cNvPr>
                <p:cNvSpPr txBox="1"/>
                <p:nvPr/>
              </p:nvSpPr>
              <p:spPr>
                <a:xfrm>
                  <a:off x="7534273" y="2365128"/>
                  <a:ext cx="921947" cy="399112"/>
                </a:xfrm>
                <a:prstGeom prst="rect">
                  <a:avLst/>
                </a:prstGeom>
                <a:noFill/>
              </p:spPr>
              <p:txBody>
                <a:bodyPr wrap="square" rtlCol="0">
                  <a:spAutoFit/>
                </a:bodyPr>
                <a:lstStyle/>
                <a:p>
                  <a:r>
                    <a:rPr lang="en-US" dirty="0"/>
                    <a:t>Deaths</a:t>
                  </a:r>
                </a:p>
              </p:txBody>
            </p:sp>
            <p:sp>
              <p:nvSpPr>
                <p:cNvPr id="39" name="Rectangle 38">
                  <a:extLst>
                    <a:ext uri="{FF2B5EF4-FFF2-40B4-BE49-F238E27FC236}">
                      <a16:creationId xmlns:a16="http://schemas.microsoft.com/office/drawing/2014/main" id="{50CAA56D-545B-FA42-9EB5-47C9200E9374}"/>
                    </a:ext>
                  </a:extLst>
                </p:cNvPr>
                <p:cNvSpPr/>
                <p:nvPr/>
              </p:nvSpPr>
              <p:spPr>
                <a:xfrm>
                  <a:off x="6654842" y="4088286"/>
                  <a:ext cx="2931701" cy="13463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Death Totals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40" name="Picture 8" descr="Histogram showing the numerical density of TUNEL+ cells in the striatum...  | Download Scientific Diagram">
                  <a:extLst>
                    <a:ext uri="{FF2B5EF4-FFF2-40B4-BE49-F238E27FC236}">
                      <a16:creationId xmlns:a16="http://schemas.microsoft.com/office/drawing/2014/main" id="{A03905CA-F63A-874F-A4D2-AAFF7F330A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34604" y="4429647"/>
                  <a:ext cx="1372173" cy="969566"/>
                </a:xfrm>
                <a:prstGeom prst="rect">
                  <a:avLst/>
                </a:prstGeom>
                <a:noFill/>
                <a:extLst>
                  <a:ext uri="{909E8E84-426E-40DD-AFC4-6F175D3DCCD1}">
                    <a14:hiddenFill xmlns:a14="http://schemas.microsoft.com/office/drawing/2010/main">
                      <a:solidFill>
                        <a:srgbClr val="FFFFFF"/>
                      </a:solidFill>
                    </a14:hiddenFill>
                  </a:ext>
                </a:extLst>
              </p:spPr>
            </p:pic>
          </p:grpSp>
          <p:sp>
            <p:nvSpPr>
              <p:cNvPr id="41" name="Rectangle 40">
                <a:extLst>
                  <a:ext uri="{FF2B5EF4-FFF2-40B4-BE49-F238E27FC236}">
                    <a16:creationId xmlns:a16="http://schemas.microsoft.com/office/drawing/2014/main" id="{06A636A4-1296-704F-8BC1-1661ECD9FDEB}"/>
                  </a:ext>
                </a:extLst>
              </p:cNvPr>
              <p:cNvSpPr/>
              <p:nvPr/>
            </p:nvSpPr>
            <p:spPr>
              <a:xfrm>
                <a:off x="6654842" y="5495856"/>
                <a:ext cx="2931701" cy="13463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a:t>
                </a:r>
              </a:p>
            </p:txBody>
          </p:sp>
        </p:grpSp>
      </p:grpSp>
    </p:spTree>
    <p:extLst>
      <p:ext uri="{BB962C8B-B14F-4D97-AF65-F5344CB8AC3E}">
        <p14:creationId xmlns:p14="http://schemas.microsoft.com/office/powerpoint/2010/main" val="195305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8E59B-7112-A644-9381-840D985FF16D}"/>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C822B7B1-996D-2C4B-84EB-45A81DD04C1E}"/>
              </a:ext>
            </a:extLst>
          </p:cNvPr>
          <p:cNvPicPr>
            <a:picLocks noChangeAspect="1"/>
          </p:cNvPicPr>
          <p:nvPr/>
        </p:nvPicPr>
        <p:blipFill>
          <a:blip r:embed="rId2"/>
          <a:stretch>
            <a:fillRect/>
          </a:stretch>
        </p:blipFill>
        <p:spPr>
          <a:xfrm>
            <a:off x="2949777" y="1732438"/>
            <a:ext cx="6292445" cy="5125562"/>
          </a:xfrm>
          <a:prstGeom prst="rect">
            <a:avLst/>
          </a:prstGeom>
        </p:spPr>
      </p:pic>
    </p:spTree>
    <p:extLst>
      <p:ext uri="{BB962C8B-B14F-4D97-AF65-F5344CB8AC3E}">
        <p14:creationId xmlns:p14="http://schemas.microsoft.com/office/powerpoint/2010/main" val="1689472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9BA01D-1837-784B-BBFE-4DB165B00E7E}"/>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3AED9DD1-7839-5043-AEEF-B3F3390E3562}"/>
              </a:ext>
            </a:extLst>
          </p:cNvPr>
          <p:cNvSpPr>
            <a:spLocks noGrp="1"/>
          </p:cNvSpPr>
          <p:nvPr>
            <p:ph idx="1"/>
          </p:nvPr>
        </p:nvSpPr>
        <p:spPr/>
        <p:txBody>
          <a:bodyPr>
            <a:normAutofit lnSpcReduction="10000"/>
          </a:bodyPr>
          <a:lstStyle/>
          <a:p>
            <a:r>
              <a:rPr lang="en-US" dirty="0"/>
              <a:t>Text: </a:t>
            </a:r>
          </a:p>
          <a:p>
            <a:pPr lvl="1"/>
            <a:r>
              <a:rPr lang="en-US" dirty="0"/>
              <a:t>Explain what constitutes as a trip?</a:t>
            </a:r>
          </a:p>
          <a:p>
            <a:pPr lvl="2"/>
            <a:r>
              <a:rPr lang="en-US" dirty="0"/>
              <a:t>Trips are defined as movements that include a stay of longer than 10 minutes at an anonymized location away from home. Home locations are imputed on a weekly basis. A movement with multiple stays of longer than 10 minutes before returning home is counted as multiple trips. Trips capture travel by all modes of transportation. including driving, rail, transit, and air. (</a:t>
            </a:r>
            <a:r>
              <a:rPr lang="en-US" dirty="0" err="1"/>
              <a:t>bts.gov</a:t>
            </a:r>
            <a:r>
              <a:rPr lang="en-US" dirty="0"/>
              <a:t>)</a:t>
            </a:r>
          </a:p>
          <a:p>
            <a:r>
              <a:rPr lang="en-US" dirty="0"/>
              <a:t>Charts:</a:t>
            </a:r>
          </a:p>
          <a:p>
            <a:pPr lvl="1"/>
            <a:r>
              <a:rPr lang="en-US" dirty="0"/>
              <a:t>Bar Chart with COVID Cases and Travel by state</a:t>
            </a:r>
          </a:p>
          <a:p>
            <a:pPr lvl="1"/>
            <a:endParaRPr lang="en-US" dirty="0"/>
          </a:p>
          <a:p>
            <a:r>
              <a:rPr lang="en-US" dirty="0"/>
              <a:t>Values:</a:t>
            </a:r>
          </a:p>
          <a:p>
            <a:pPr lvl="1"/>
            <a:r>
              <a:rPr lang="en-US" dirty="0"/>
              <a:t>Ratio of people staying home vs not staying home</a:t>
            </a:r>
          </a:p>
          <a:p>
            <a:pPr lvl="1"/>
            <a:endParaRPr lang="en-US" dirty="0"/>
          </a:p>
        </p:txBody>
      </p:sp>
    </p:spTree>
    <p:extLst>
      <p:ext uri="{BB962C8B-B14F-4D97-AF65-F5344CB8AC3E}">
        <p14:creationId xmlns:p14="http://schemas.microsoft.com/office/powerpoint/2010/main" val="1292084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7F6C2-B634-114D-BBEE-9133D2C487CC}"/>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E6430D9F-C680-DC43-9D1E-47BE3F4D713A}"/>
              </a:ext>
            </a:extLst>
          </p:cNvPr>
          <p:cNvSpPr>
            <a:spLocks noGrp="1"/>
          </p:cNvSpPr>
          <p:nvPr>
            <p:ph idx="1"/>
          </p:nvPr>
        </p:nvSpPr>
        <p:spPr/>
        <p:txBody>
          <a:bodyPr/>
          <a:lstStyle/>
          <a:p>
            <a:r>
              <a:rPr lang="en-US" dirty="0" err="1"/>
              <a:t>Bts.gov</a:t>
            </a:r>
            <a:r>
              <a:rPr lang="en-US" dirty="0"/>
              <a:t> data sources:</a:t>
            </a:r>
          </a:p>
          <a:p>
            <a:pPr lvl="1"/>
            <a:r>
              <a:rPr lang="en-US" dirty="0"/>
              <a:t>The travel statistics are produced from an anonymized national panel of mobile device data from multiple sources. All data sources used in the creation of the metrics contain no personal information. Data analysis is conducted at the aggregate national, state, and county levels. A weighting procedure expands the sample of millions of mobile devices, so the results are representative of the entire population in a nation, state, or county. To assure confidentiality and support data quality, no data are reported for a county if it has fewer than 50 devices in the sample on any given day.</a:t>
            </a:r>
          </a:p>
        </p:txBody>
      </p:sp>
    </p:spTree>
    <p:extLst>
      <p:ext uri="{BB962C8B-B14F-4D97-AF65-F5344CB8AC3E}">
        <p14:creationId xmlns:p14="http://schemas.microsoft.com/office/powerpoint/2010/main" val="16375586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74CC1-DF6C-054C-83E9-D58D04D7630E}"/>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02DF88D-E0A7-7246-A6C2-C7259A47D3A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B947818-429A-6145-AE78-1E9B4CCCAC57}"/>
              </a:ext>
            </a:extLst>
          </p:cNvPr>
          <p:cNvPicPr>
            <a:picLocks noChangeAspect="1"/>
          </p:cNvPicPr>
          <p:nvPr/>
        </p:nvPicPr>
        <p:blipFill>
          <a:blip r:embed="rId2"/>
          <a:stretch>
            <a:fillRect/>
          </a:stretch>
        </p:blipFill>
        <p:spPr>
          <a:xfrm>
            <a:off x="1085850" y="3047088"/>
            <a:ext cx="10020300" cy="3810912"/>
          </a:xfrm>
          <a:prstGeom prst="rect">
            <a:avLst/>
          </a:prstGeom>
        </p:spPr>
      </p:pic>
    </p:spTree>
    <p:extLst>
      <p:ext uri="{BB962C8B-B14F-4D97-AF65-F5344CB8AC3E}">
        <p14:creationId xmlns:p14="http://schemas.microsoft.com/office/powerpoint/2010/main" val="35773114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FB975D-F18F-F54D-82B7-F17E13C2268C}"/>
              </a:ext>
            </a:extLst>
          </p:cNvPr>
          <p:cNvSpPr>
            <a:spLocks noGrp="1"/>
          </p:cNvSpPr>
          <p:nvPr>
            <p:ph type="title"/>
          </p:nvPr>
        </p:nvSpPr>
        <p:spPr/>
        <p:txBody>
          <a:bodyPr/>
          <a:lstStyle/>
          <a:p>
            <a:r>
              <a:rPr lang="en-US" dirty="0"/>
              <a:t>12/03/2020</a:t>
            </a:r>
          </a:p>
        </p:txBody>
      </p:sp>
      <p:sp>
        <p:nvSpPr>
          <p:cNvPr id="2" name="Text Placeholder 1">
            <a:extLst>
              <a:ext uri="{FF2B5EF4-FFF2-40B4-BE49-F238E27FC236}">
                <a16:creationId xmlns:a16="http://schemas.microsoft.com/office/drawing/2014/main" id="{0ECCD187-03FC-2243-8B3F-5CECB41D22B0}"/>
              </a:ext>
            </a:extLst>
          </p:cNvPr>
          <p:cNvSpPr>
            <a:spLocks noGrp="1"/>
          </p:cNvSpPr>
          <p:nvPr>
            <p:ph type="body" idx="1"/>
          </p:nvPr>
        </p:nvSpPr>
        <p:spPr/>
        <p:txBody>
          <a:bodyPr/>
          <a:lstStyle/>
          <a:p>
            <a:r>
              <a:rPr lang="en-US" dirty="0"/>
              <a:t>Questions</a:t>
            </a:r>
          </a:p>
        </p:txBody>
      </p:sp>
      <p:sp>
        <p:nvSpPr>
          <p:cNvPr id="3" name="Content Placeholder 2">
            <a:extLst>
              <a:ext uri="{FF2B5EF4-FFF2-40B4-BE49-F238E27FC236}">
                <a16:creationId xmlns:a16="http://schemas.microsoft.com/office/drawing/2014/main" id="{47EAA835-0747-D440-9A15-72D58A688707}"/>
              </a:ext>
            </a:extLst>
          </p:cNvPr>
          <p:cNvSpPr>
            <a:spLocks noGrp="1"/>
          </p:cNvSpPr>
          <p:nvPr>
            <p:ph sz="half" idx="2"/>
          </p:nvPr>
        </p:nvSpPr>
        <p:spPr>
          <a:xfrm>
            <a:off x="839788" y="2505074"/>
            <a:ext cx="5157787" cy="4141911"/>
          </a:xfrm>
        </p:spPr>
        <p:txBody>
          <a:bodyPr>
            <a:normAutofit fontScale="55000" lnSpcReduction="20000"/>
          </a:bodyPr>
          <a:lstStyle/>
          <a:p>
            <a:pPr marL="0" indent="0">
              <a:buNone/>
            </a:pPr>
            <a:endParaRPr lang="en-US" dirty="0"/>
          </a:p>
          <a:p>
            <a:r>
              <a:rPr lang="en-US" dirty="0"/>
              <a:t>How would we like to handle null values (</a:t>
            </a:r>
            <a:r>
              <a:rPr lang="en-US" dirty="0" err="1"/>
              <a:t>NaN</a:t>
            </a:r>
            <a:r>
              <a:rPr lang="en-US" dirty="0"/>
              <a:t>)? </a:t>
            </a:r>
          </a:p>
          <a:p>
            <a:pPr lvl="1"/>
            <a:r>
              <a:rPr lang="en-US" dirty="0"/>
              <a:t>I turned them to zero. </a:t>
            </a:r>
            <a:r>
              <a:rPr lang="en-US" b="1" i="1" u="sng" dirty="0">
                <a:solidFill>
                  <a:srgbClr val="FF0000"/>
                </a:solidFill>
              </a:rPr>
              <a:t>DELETE THE </a:t>
            </a:r>
            <a:r>
              <a:rPr lang="en-US" b="1" i="1" u="sng" dirty="0" err="1">
                <a:solidFill>
                  <a:srgbClr val="FF0000"/>
                </a:solidFill>
              </a:rPr>
              <a:t>NaN</a:t>
            </a:r>
            <a:r>
              <a:rPr lang="en-US" b="1" i="1" u="sng" dirty="0">
                <a:solidFill>
                  <a:srgbClr val="FF0000"/>
                </a:solidFill>
              </a:rPr>
              <a:t> values</a:t>
            </a:r>
            <a:endParaRPr lang="en-US" dirty="0"/>
          </a:p>
          <a:p>
            <a:r>
              <a:rPr lang="en-US" strike="sngStrike" dirty="0"/>
              <a:t>FYI: Some counties occur in multiple states </a:t>
            </a:r>
          </a:p>
          <a:p>
            <a:pPr lvl="1"/>
            <a:r>
              <a:rPr lang="en-US" strike="sngStrike" dirty="0"/>
              <a:t>i.e.: </a:t>
            </a:r>
          </a:p>
          <a:p>
            <a:pPr lvl="2"/>
            <a:r>
              <a:rPr lang="en-US" strike="sngStrike" dirty="0"/>
              <a:t>Adair County, Missouri</a:t>
            </a:r>
          </a:p>
          <a:p>
            <a:pPr lvl="2"/>
            <a:r>
              <a:rPr lang="en-US" strike="sngStrike" dirty="0"/>
              <a:t>Adair County, Oklahoma</a:t>
            </a:r>
          </a:p>
          <a:p>
            <a:pPr lvl="2"/>
            <a:r>
              <a:rPr lang="en-US" strike="sngStrike" dirty="0"/>
              <a:t>Adair County, Iowa</a:t>
            </a:r>
          </a:p>
          <a:p>
            <a:r>
              <a:rPr lang="en-US" dirty="0"/>
              <a:t>Do we really want to go down to the County Level? We could just stop at the individual states, once we have completed this and if we have time we can do the county level. </a:t>
            </a:r>
            <a:r>
              <a:rPr lang="en-US" b="1" i="1" u="sng" dirty="0">
                <a:solidFill>
                  <a:srgbClr val="FF0000"/>
                </a:solidFill>
              </a:rPr>
              <a:t>YES</a:t>
            </a:r>
          </a:p>
          <a:p>
            <a:r>
              <a:rPr lang="en-US" dirty="0"/>
              <a:t>How would we like the States? </a:t>
            </a:r>
            <a:r>
              <a:rPr lang="en-US" b="1" i="1" u="sng" dirty="0">
                <a:solidFill>
                  <a:srgbClr val="FF0000"/>
                </a:solidFill>
              </a:rPr>
              <a:t>Keep Both</a:t>
            </a:r>
          </a:p>
          <a:p>
            <a:pPr lvl="1"/>
            <a:r>
              <a:rPr lang="en-US" dirty="0"/>
              <a:t>State abbreviations or full state name</a:t>
            </a:r>
          </a:p>
          <a:p>
            <a:pPr lvl="2"/>
            <a:r>
              <a:rPr lang="en-US" dirty="0"/>
              <a:t>COVID data: full state name (i.e. Texas)</a:t>
            </a:r>
          </a:p>
          <a:p>
            <a:pPr lvl="2"/>
            <a:r>
              <a:rPr lang="en-US" dirty="0"/>
              <a:t>Trips data: state abbreviations (i.e. TX)</a:t>
            </a:r>
          </a:p>
          <a:p>
            <a:r>
              <a:rPr lang="en-US" strike="sngStrike" dirty="0"/>
              <a:t>How would we like the County Names?</a:t>
            </a:r>
          </a:p>
          <a:p>
            <a:pPr lvl="1"/>
            <a:r>
              <a:rPr lang="en-US" strike="sngStrike" dirty="0"/>
              <a:t>County Name or County Name + County</a:t>
            </a:r>
          </a:p>
          <a:p>
            <a:pPr lvl="2"/>
            <a:r>
              <a:rPr lang="en-US" strike="sngStrike" dirty="0"/>
              <a:t>COVID data: County Name (i.e. Harris)</a:t>
            </a:r>
          </a:p>
          <a:p>
            <a:pPr lvl="2"/>
            <a:r>
              <a:rPr lang="en-US" strike="sngStrike" dirty="0"/>
              <a:t>Trips data: County Name + County (i.e. Harris County)</a:t>
            </a:r>
          </a:p>
          <a:p>
            <a:pPr lvl="2"/>
            <a:endParaRPr lang="en-US" dirty="0"/>
          </a:p>
          <a:p>
            <a:pPr lvl="2"/>
            <a:endParaRPr lang="en-US" dirty="0"/>
          </a:p>
          <a:p>
            <a:endParaRPr lang="en-US" dirty="0"/>
          </a:p>
        </p:txBody>
      </p:sp>
      <p:sp>
        <p:nvSpPr>
          <p:cNvPr id="6" name="Text Placeholder 5">
            <a:extLst>
              <a:ext uri="{FF2B5EF4-FFF2-40B4-BE49-F238E27FC236}">
                <a16:creationId xmlns:a16="http://schemas.microsoft.com/office/drawing/2014/main" id="{1D5F9093-76D4-994F-8F6F-DB8F63AB6E4E}"/>
              </a:ext>
            </a:extLst>
          </p:cNvPr>
          <p:cNvSpPr>
            <a:spLocks noGrp="1"/>
          </p:cNvSpPr>
          <p:nvPr>
            <p:ph type="body" sz="quarter" idx="3"/>
          </p:nvPr>
        </p:nvSpPr>
        <p:spPr/>
        <p:txBody>
          <a:bodyPr/>
          <a:lstStyle/>
          <a:p>
            <a:r>
              <a:rPr lang="en-US" dirty="0"/>
              <a:t>Other Discussion Topics</a:t>
            </a:r>
          </a:p>
        </p:txBody>
      </p:sp>
      <p:sp>
        <p:nvSpPr>
          <p:cNvPr id="5" name="Content Placeholder 4">
            <a:extLst>
              <a:ext uri="{FF2B5EF4-FFF2-40B4-BE49-F238E27FC236}">
                <a16:creationId xmlns:a16="http://schemas.microsoft.com/office/drawing/2014/main" id="{3914F315-425A-314D-A9B3-82516F9C0473}"/>
              </a:ext>
            </a:extLst>
          </p:cNvPr>
          <p:cNvSpPr>
            <a:spLocks noGrp="1"/>
          </p:cNvSpPr>
          <p:nvPr>
            <p:ph sz="quarter" idx="4"/>
          </p:nvPr>
        </p:nvSpPr>
        <p:spPr/>
        <p:txBody>
          <a:bodyPr>
            <a:normAutofit fontScale="55000" lnSpcReduction="20000"/>
          </a:bodyPr>
          <a:lstStyle/>
          <a:p>
            <a:r>
              <a:rPr lang="en-US" dirty="0"/>
              <a:t>Put all the data in one </a:t>
            </a:r>
            <a:r>
              <a:rPr lang="en-US" dirty="0" err="1"/>
              <a:t>dataframe</a:t>
            </a:r>
            <a:endParaRPr lang="en-US" dirty="0"/>
          </a:p>
          <a:p>
            <a:pPr lvl="1"/>
            <a:r>
              <a:rPr lang="en-US" dirty="0"/>
              <a:t>Delete all the FIPS columns</a:t>
            </a:r>
          </a:p>
          <a:p>
            <a:pPr lvl="1"/>
            <a:r>
              <a:rPr lang="en-US" dirty="0"/>
              <a:t>All lowercase letters in the column headers</a:t>
            </a:r>
          </a:p>
          <a:p>
            <a:pPr lvl="1"/>
            <a:r>
              <a:rPr lang="en-US" dirty="0"/>
              <a:t>Column Names:</a:t>
            </a:r>
          </a:p>
          <a:p>
            <a:pPr lvl="2"/>
            <a:r>
              <a:rPr lang="en-US" dirty="0"/>
              <a:t>date </a:t>
            </a:r>
          </a:p>
          <a:p>
            <a:pPr lvl="2"/>
            <a:r>
              <a:rPr lang="en-US" dirty="0"/>
              <a:t>state</a:t>
            </a:r>
          </a:p>
          <a:p>
            <a:pPr lvl="2"/>
            <a:r>
              <a:rPr lang="en-US" dirty="0" err="1"/>
              <a:t>state_postal_code</a:t>
            </a:r>
            <a:endParaRPr lang="en-US" dirty="0"/>
          </a:p>
          <a:p>
            <a:pPr lvl="2"/>
            <a:r>
              <a:rPr lang="en-US" dirty="0" err="1"/>
              <a:t>pop_at_home</a:t>
            </a:r>
            <a:endParaRPr lang="en-US" dirty="0"/>
          </a:p>
          <a:p>
            <a:pPr lvl="2"/>
            <a:r>
              <a:rPr lang="en-US" dirty="0" err="1"/>
              <a:t>pop_not_at_home</a:t>
            </a:r>
            <a:endParaRPr lang="en-US" dirty="0"/>
          </a:p>
          <a:p>
            <a:pPr lvl="2"/>
            <a:r>
              <a:rPr lang="en-US" dirty="0" err="1"/>
              <a:t>number_trips</a:t>
            </a:r>
            <a:endParaRPr lang="en-US" dirty="0"/>
          </a:p>
          <a:p>
            <a:pPr lvl="2"/>
            <a:r>
              <a:rPr lang="en-US" dirty="0" err="1"/>
              <a:t>covid_cases</a:t>
            </a:r>
            <a:endParaRPr lang="en-US" dirty="0"/>
          </a:p>
          <a:p>
            <a:pPr lvl="2"/>
            <a:r>
              <a:rPr lang="en-US" dirty="0" err="1"/>
              <a:t>covid_death</a:t>
            </a:r>
            <a:endParaRPr lang="en-US" dirty="0"/>
          </a:p>
          <a:p>
            <a:pPr lvl="2"/>
            <a:endParaRPr lang="en-US" dirty="0"/>
          </a:p>
          <a:p>
            <a:pPr marL="0" indent="0">
              <a:buNone/>
            </a:pPr>
            <a:endParaRPr lang="en-US" dirty="0"/>
          </a:p>
        </p:txBody>
      </p:sp>
    </p:spTree>
    <p:extLst>
      <p:ext uri="{BB962C8B-B14F-4D97-AF65-F5344CB8AC3E}">
        <p14:creationId xmlns:p14="http://schemas.microsoft.com/office/powerpoint/2010/main" val="3588747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0CF72-980A-034F-8264-B58353FC8DB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97C0E1EF-B4FE-3B47-B6A4-63A711165292}"/>
              </a:ext>
            </a:extLst>
          </p:cNvPr>
          <p:cNvSpPr>
            <a:spLocks noGrp="1"/>
          </p:cNvSpPr>
          <p:nvPr>
            <p:ph type="body" idx="1"/>
          </p:nvPr>
        </p:nvSpPr>
        <p:spPr/>
        <p:txBody>
          <a:bodyPr/>
          <a:lstStyle/>
          <a:p>
            <a:endParaRPr lang="en-US"/>
          </a:p>
        </p:txBody>
      </p:sp>
      <p:sp>
        <p:nvSpPr>
          <p:cNvPr id="4" name="Content Placeholder 3">
            <a:extLst>
              <a:ext uri="{FF2B5EF4-FFF2-40B4-BE49-F238E27FC236}">
                <a16:creationId xmlns:a16="http://schemas.microsoft.com/office/drawing/2014/main" id="{AEAD1230-9ADE-044A-9B42-EA962DFAF5A5}"/>
              </a:ext>
            </a:extLst>
          </p:cNvPr>
          <p:cNvSpPr>
            <a:spLocks noGrp="1"/>
          </p:cNvSpPr>
          <p:nvPr>
            <p:ph sz="half" idx="2"/>
          </p:nvPr>
        </p:nvSpPr>
        <p:spPr/>
        <p:txBody>
          <a:bodyPr/>
          <a:lstStyle/>
          <a:p>
            <a:r>
              <a:rPr lang="en-US" dirty="0"/>
              <a:t>Import Geo</a:t>
            </a:r>
          </a:p>
          <a:p>
            <a:r>
              <a:rPr lang="en-US" dirty="0"/>
              <a:t>HTML </a:t>
            </a:r>
          </a:p>
          <a:p>
            <a:pPr lvl="1"/>
            <a:r>
              <a:rPr lang="en-US" dirty="0"/>
              <a:t>From the </a:t>
            </a:r>
            <a:r>
              <a:rPr lang="en-US" dirty="0" err="1"/>
              <a:t>Bootstraping</a:t>
            </a:r>
            <a:r>
              <a:rPr lang="en-US" dirty="0"/>
              <a:t> Class </a:t>
            </a:r>
          </a:p>
        </p:txBody>
      </p:sp>
      <p:sp>
        <p:nvSpPr>
          <p:cNvPr id="5" name="Text Placeholder 4">
            <a:extLst>
              <a:ext uri="{FF2B5EF4-FFF2-40B4-BE49-F238E27FC236}">
                <a16:creationId xmlns:a16="http://schemas.microsoft.com/office/drawing/2014/main" id="{1DB53C46-D094-AE45-B26C-87BD7A969481}"/>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3891379D-D7F3-9148-BDBF-2FC9BEB5A3AF}"/>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2197906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65035F5-9204-D04F-BBD3-A0D1781F1754}"/>
              </a:ext>
            </a:extLst>
          </p:cNvPr>
          <p:cNvSpPr>
            <a:spLocks noGrp="1"/>
          </p:cNvSpPr>
          <p:nvPr>
            <p:ph type="title"/>
          </p:nvPr>
        </p:nvSpPr>
        <p:spPr/>
        <p:txBody>
          <a:bodyPr/>
          <a:lstStyle/>
          <a:p>
            <a:r>
              <a:rPr lang="en-US" dirty="0"/>
              <a:t>Puerto Rico COVID-19 Data</a:t>
            </a:r>
          </a:p>
        </p:txBody>
      </p:sp>
      <p:sp>
        <p:nvSpPr>
          <p:cNvPr id="8" name="Content Placeholder 7">
            <a:extLst>
              <a:ext uri="{FF2B5EF4-FFF2-40B4-BE49-F238E27FC236}">
                <a16:creationId xmlns:a16="http://schemas.microsoft.com/office/drawing/2014/main" id="{0508B1EA-860D-BC48-8719-040F592A76BA}"/>
              </a:ext>
            </a:extLst>
          </p:cNvPr>
          <p:cNvSpPr>
            <a:spLocks noGrp="1"/>
          </p:cNvSpPr>
          <p:nvPr>
            <p:ph idx="1"/>
          </p:nvPr>
        </p:nvSpPr>
        <p:spPr>
          <a:xfrm>
            <a:off x="838200" y="1834418"/>
            <a:ext cx="7822223" cy="4351338"/>
          </a:xfrm>
        </p:spPr>
        <p:txBody>
          <a:bodyPr/>
          <a:lstStyle/>
          <a:p>
            <a:r>
              <a:rPr lang="en-US" dirty="0"/>
              <a:t>Puerto Rico has no reported deaths after May 5, 2020?</a:t>
            </a:r>
          </a:p>
          <a:p>
            <a:r>
              <a:rPr lang="en-US" dirty="0"/>
              <a:t>Do we want to leave the Puerto Rico data in? It seems like something is wrong with it.</a:t>
            </a:r>
          </a:p>
          <a:p>
            <a:pPr lvl="1"/>
            <a:r>
              <a:rPr lang="en-US" dirty="0"/>
              <a:t>Unknown County has 140 cases and 99 deaths all in the same day and no deaths in the other counties?</a:t>
            </a:r>
          </a:p>
        </p:txBody>
      </p:sp>
      <p:pic>
        <p:nvPicPr>
          <p:cNvPr id="9" name="Picture 8">
            <a:extLst>
              <a:ext uri="{FF2B5EF4-FFF2-40B4-BE49-F238E27FC236}">
                <a16:creationId xmlns:a16="http://schemas.microsoft.com/office/drawing/2014/main" id="{52A20913-6CFA-4C46-BAA7-CC4A3C7D30DF}"/>
              </a:ext>
            </a:extLst>
          </p:cNvPr>
          <p:cNvPicPr>
            <a:picLocks noChangeAspect="1"/>
          </p:cNvPicPr>
          <p:nvPr/>
        </p:nvPicPr>
        <p:blipFill>
          <a:blip r:embed="rId2"/>
          <a:stretch>
            <a:fillRect/>
          </a:stretch>
        </p:blipFill>
        <p:spPr>
          <a:xfrm>
            <a:off x="8781997" y="0"/>
            <a:ext cx="3410003" cy="6858000"/>
          </a:xfrm>
          <a:prstGeom prst="rect">
            <a:avLst/>
          </a:prstGeom>
        </p:spPr>
      </p:pic>
      <p:pic>
        <p:nvPicPr>
          <p:cNvPr id="10" name="Picture 9">
            <a:extLst>
              <a:ext uri="{FF2B5EF4-FFF2-40B4-BE49-F238E27FC236}">
                <a16:creationId xmlns:a16="http://schemas.microsoft.com/office/drawing/2014/main" id="{955719AF-8EBB-E048-81BB-E271182C691C}"/>
              </a:ext>
            </a:extLst>
          </p:cNvPr>
          <p:cNvPicPr>
            <a:picLocks noChangeAspect="1"/>
          </p:cNvPicPr>
          <p:nvPr/>
        </p:nvPicPr>
        <p:blipFill>
          <a:blip r:embed="rId3"/>
          <a:stretch>
            <a:fillRect/>
          </a:stretch>
        </p:blipFill>
        <p:spPr>
          <a:xfrm>
            <a:off x="4422802" y="4445367"/>
            <a:ext cx="4153129" cy="2336344"/>
          </a:xfrm>
          <a:prstGeom prst="rect">
            <a:avLst/>
          </a:prstGeom>
        </p:spPr>
      </p:pic>
      <p:pic>
        <p:nvPicPr>
          <p:cNvPr id="11" name="Picture 10">
            <a:extLst>
              <a:ext uri="{FF2B5EF4-FFF2-40B4-BE49-F238E27FC236}">
                <a16:creationId xmlns:a16="http://schemas.microsoft.com/office/drawing/2014/main" id="{973A8583-589C-124E-B420-DEAB97E2D6A5}"/>
              </a:ext>
            </a:extLst>
          </p:cNvPr>
          <p:cNvPicPr>
            <a:picLocks noChangeAspect="1"/>
          </p:cNvPicPr>
          <p:nvPr/>
        </p:nvPicPr>
        <p:blipFill>
          <a:blip r:embed="rId4"/>
          <a:stretch>
            <a:fillRect/>
          </a:stretch>
        </p:blipFill>
        <p:spPr>
          <a:xfrm>
            <a:off x="147098" y="4445367"/>
            <a:ext cx="4069638" cy="2336344"/>
          </a:xfrm>
          <a:prstGeom prst="rect">
            <a:avLst/>
          </a:prstGeom>
        </p:spPr>
      </p:pic>
    </p:spTree>
    <p:extLst>
      <p:ext uri="{BB962C8B-B14F-4D97-AF65-F5344CB8AC3E}">
        <p14:creationId xmlns:p14="http://schemas.microsoft.com/office/powerpoint/2010/main" val="17652017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5071</TotalTime>
  <Words>842</Words>
  <Application>Microsoft Macintosh PowerPoint</Application>
  <PresentationFormat>Widescreen</PresentationFormat>
  <Paragraphs>129</Paragraphs>
  <Slides>10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Calibri Light</vt:lpstr>
      <vt:lpstr>Menlo</vt:lpstr>
      <vt:lpstr>Montserrat</vt:lpstr>
      <vt:lpstr>Roboto</vt:lpstr>
      <vt:lpstr>Roboto Medium</vt:lpstr>
      <vt:lpstr>Office Theme</vt:lpstr>
      <vt:lpstr>Dashboard</vt:lpstr>
      <vt:lpstr>Dashboard</vt:lpstr>
      <vt:lpstr>PowerPoint Presentation</vt:lpstr>
      <vt:lpstr>PowerPoint Presentation</vt:lpstr>
      <vt:lpstr>Data Sources</vt:lpstr>
      <vt:lpstr>PowerPoint Presentation</vt:lpstr>
      <vt:lpstr>12/03/2020</vt:lpstr>
      <vt:lpstr>PowerPoint Presentation</vt:lpstr>
      <vt:lpstr>Puerto Rico COVID-19 Data</vt:lpstr>
      <vt:lpstr>Viable architecture design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Dashboard</dc:title>
  <dc:creator>Collins, Stacie L</dc:creator>
  <cp:lastModifiedBy>Collins, Stacie L</cp:lastModifiedBy>
  <cp:revision>38</cp:revision>
  <dcterms:created xsi:type="dcterms:W3CDTF">2020-12-02T02:46:10Z</dcterms:created>
  <dcterms:modified xsi:type="dcterms:W3CDTF">2020-12-05T19:04:53Z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717fd314-d3e6-4b2b-9a1e-8046690df352_Enabled">
    <vt:lpwstr>true</vt:lpwstr>
  </property>
  <property fmtid="{D5CDD505-2E9C-101B-9397-08002B2CF9AE}" pid="3" name="MSIP_Label_717fd314-d3e6-4b2b-9a1e-8046690df352_SetDate">
    <vt:lpwstr>2020-12-02T02:46:12Z</vt:lpwstr>
  </property>
  <property fmtid="{D5CDD505-2E9C-101B-9397-08002B2CF9AE}" pid="4" name="MSIP_Label_717fd314-d3e6-4b2b-9a1e-8046690df352_Method">
    <vt:lpwstr>Standard</vt:lpwstr>
  </property>
  <property fmtid="{D5CDD505-2E9C-101B-9397-08002B2CF9AE}" pid="5" name="MSIP_Label_717fd314-d3e6-4b2b-9a1e-8046690df352_Name">
    <vt:lpwstr>Public</vt:lpwstr>
  </property>
  <property fmtid="{D5CDD505-2E9C-101B-9397-08002B2CF9AE}" pid="6" name="MSIP_Label_717fd314-d3e6-4b2b-9a1e-8046690df352_SiteId">
    <vt:lpwstr>593fa49a-b093-407c-9f67-1f50b77cb432</vt:lpwstr>
  </property>
  <property fmtid="{D5CDD505-2E9C-101B-9397-08002B2CF9AE}" pid="7" name="MSIP_Label_717fd314-d3e6-4b2b-9a1e-8046690df352_ActionId">
    <vt:lpwstr>88e0b539-7f00-48d7-a3d3-41da4b867224</vt:lpwstr>
  </property>
  <property fmtid="{D5CDD505-2E9C-101B-9397-08002B2CF9AE}" pid="8" name="MSIP_Label_717fd314-d3e6-4b2b-9a1e-8046690df352_ContentBits">
    <vt:lpwstr>0</vt:lpwstr>
  </property>
</Properties>
</file>

<file path=docProps/thumbnail.jpeg>
</file>